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10287000" cx="18288000"/>
  <p:notesSz cx="6858000" cy="9144000"/>
  <p:embeddedFontLst>
    <p:embeddedFont>
      <p:font typeface="IBM Plex Sans"/>
      <p:regular r:id="rId46"/>
      <p:bold r:id="rId47"/>
      <p:italic r:id="rId48"/>
      <p:boldItalic r:id="rId49"/>
    </p:embeddedFont>
    <p:embeddedFont>
      <p:font typeface="IBM Plex Serif"/>
      <p:regular r:id="rId50"/>
      <p:bold r:id="rId51"/>
      <p:italic r:id="rId52"/>
      <p:boldItalic r:id="rId53"/>
    </p:embeddedFont>
    <p:embeddedFont>
      <p:font typeface="IBM Plex Mon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IBMPlexSans-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IBMPlexSans-italic.fntdata"/><Relationship Id="rId47" Type="http://schemas.openxmlformats.org/officeDocument/2006/relationships/font" Target="fonts/IBMPlexSans-bold.fntdata"/><Relationship Id="rId49" Type="http://schemas.openxmlformats.org/officeDocument/2006/relationships/font" Target="fonts/IBMPlex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IBMPlexSerif-bold.fntdata"/><Relationship Id="rId50" Type="http://schemas.openxmlformats.org/officeDocument/2006/relationships/font" Target="fonts/IBMPlexSerif-regular.fntdata"/><Relationship Id="rId53" Type="http://schemas.openxmlformats.org/officeDocument/2006/relationships/font" Target="fonts/IBMPlexSerif-boldItalic.fntdata"/><Relationship Id="rId52" Type="http://schemas.openxmlformats.org/officeDocument/2006/relationships/font" Target="fonts/IBMPlexSerif-italic.fntdata"/><Relationship Id="rId11" Type="http://schemas.openxmlformats.org/officeDocument/2006/relationships/slide" Target="slides/slide6.xml"/><Relationship Id="rId55" Type="http://schemas.openxmlformats.org/officeDocument/2006/relationships/font" Target="fonts/IBMPlexMono-bold.fntdata"/><Relationship Id="rId10" Type="http://schemas.openxmlformats.org/officeDocument/2006/relationships/slide" Target="slides/slide5.xml"/><Relationship Id="rId54" Type="http://schemas.openxmlformats.org/officeDocument/2006/relationships/font" Target="fonts/IBMPlexMono-regular.fntdata"/><Relationship Id="rId13" Type="http://schemas.openxmlformats.org/officeDocument/2006/relationships/slide" Target="slides/slide8.xml"/><Relationship Id="rId57" Type="http://schemas.openxmlformats.org/officeDocument/2006/relationships/font" Target="fonts/IBMPlexMono-boldItalic.fntdata"/><Relationship Id="rId12" Type="http://schemas.openxmlformats.org/officeDocument/2006/relationships/slide" Target="slides/slide7.xml"/><Relationship Id="rId56" Type="http://schemas.openxmlformats.org/officeDocument/2006/relationships/font" Target="fonts/IBMPlexMon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f3a075663_4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3f3a075663_4_1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f886773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33" name="Google Shape;133;g33f886773df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f886773d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40" name="Google Shape;140;g33f886773df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329297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47" name="Google Shape;147;g3432929734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3292973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54" name="Google Shape;154;g3432929734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3292973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62" name="Google Shape;162;g3432929734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3292973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70" name="Google Shape;170;g3432929734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f886773d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and perhaps their biggest drawback from a technical perspective, they are difficult for entomologists to use. Modernize labeling EPG recordings is the aim of our clinic project.</a:t>
            </a:r>
            <a:endParaRPr sz="200"/>
          </a:p>
        </p:txBody>
      </p:sp>
      <p:sp>
        <p:nvSpPr>
          <p:cNvPr id="178" name="Google Shape;178;g33f886773df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f886773d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 achieve this, we focused on four key objectives: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Define Performance Metrics</a:t>
            </a:r>
            <a:r>
              <a:rPr lang="en-US">
                <a:solidFill>
                  <a:schemeClr val="dk1"/>
                </a:solidFill>
              </a:rPr>
              <a:t> – We needed to determine how to measure the effectiveness of our model and ensure it was genuinely useful for entomologists.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Develop the Model</a:t>
            </a:r>
            <a:r>
              <a:rPr lang="en-US">
                <a:solidFill>
                  <a:schemeClr val="dk1"/>
                </a:solidFill>
              </a:rPr>
              <a:t> – Our goal was to train a predictive model that could recognize different waveform types in EPG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Develop an Interface</a:t>
            </a:r>
            <a:r>
              <a:rPr lang="en-US">
                <a:solidFill>
                  <a:schemeClr val="dk1"/>
                </a:solidFill>
              </a:rPr>
              <a:t> – We needed a tool that would allow researchers to upload their data, view the waveforms, and receive labeled files.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Expand Tool for Future Use</a:t>
            </a:r>
            <a:r>
              <a:rPr lang="en-US">
                <a:solidFill>
                  <a:schemeClr val="dk1"/>
                </a:solidFill>
              </a:rPr>
              <a:t> – To make this tool more broadly applicable, we ensured that researchers could retrain the model for different insect species.</a:t>
            </a:r>
            <a:endParaRPr>
              <a:solidFill>
                <a:schemeClr val="dk1"/>
              </a:solidFill>
            </a:endParaRPr>
          </a:p>
          <a:p>
            <a:pPr indent="0" lvl="0" marL="0" rtl="0" algn="l">
              <a:spcBef>
                <a:spcPts val="1200"/>
              </a:spcBef>
              <a:spcAft>
                <a:spcPts val="0"/>
              </a:spcAft>
              <a:buNone/>
            </a:pPr>
            <a:r>
              <a:t/>
            </a:r>
            <a:endParaRPr/>
          </a:p>
        </p:txBody>
      </p:sp>
      <p:sp>
        <p:nvSpPr>
          <p:cNvPr id="184" name="Google Shape;184;g33f886773df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f886773d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product is defined by two separate systems that work together: The machine learning model (backend) and the user interface. For the machine learning, the criteria is straightforward: Prototype and create ML models, using different paradigms of machine learning for classification, that automatically label EPG data with a high degree of accuracy. Beyond this, it shall integrate seamlessly with the accompanying GUI, such that a user does not have to think on how to apply it (no command line should be necessary).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success criteria of the GUI is to present the toolset (machine learning integration) in a way that is simple to use. </a:t>
            </a:r>
            <a:r>
              <a:rPr lang="en-US"/>
              <a:t>Furthermore</a:t>
            </a:r>
            <a:r>
              <a:rPr lang="en-US"/>
              <a:t>, it shall visualize the data itself in a way that is clear. Finally, it shall present the tools to manually edit the waveform labeling, if necessary, in an understandable manner.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short, if it provides researchers with the right, well-made tools in a way that is intuitive to use, we have achieved product success. This is the core principle behind our design process.</a:t>
            </a:r>
            <a:endParaRPr/>
          </a:p>
        </p:txBody>
      </p:sp>
      <p:sp>
        <p:nvSpPr>
          <p:cNvPr id="194" name="Google Shape;194;g33f886773df_0_1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f886773d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machine learning model was the second important ingredient for our product. The short story is that labeling is a tedious process prone to human error, yet because it isn’t deterministic either, it cannot be easily automated with traditional algorithms. But when you have a bunch of labeled data that corresponds to somewhat discrete states, which is the case for our mosquitoes, it is perfect for a machine learning algorithm. </a:t>
            </a:r>
            <a:r>
              <a:rPr lang="en-US">
                <a:solidFill>
                  <a:schemeClr val="dk1"/>
                </a:solidFill>
              </a:rPr>
              <a:t>It could be trained on the already labeled data, and then replace humans in the labeling process. This would: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Automate waveform recognition</a:t>
            </a:r>
            <a:r>
              <a:rPr lang="en-US">
                <a:solidFill>
                  <a:schemeClr val="dk1"/>
                </a:solidFill>
              </a:rPr>
              <a:t> – Rather than requiring entomologists to manually annotate waveforms, our model classifies them automatically, saving time and money.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Improve consistency</a:t>
            </a:r>
            <a:r>
              <a:rPr lang="en-US">
                <a:solidFill>
                  <a:schemeClr val="dk1"/>
                </a:solidFill>
              </a:rPr>
              <a:t> – Human annotation can be subjective and inconsistent. A trained model ensures uniform labeling across datasets, as it is trained on pre-labeled and reviewed datasets.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Additionally, we benchmarked the model’s performance so our liaisons could use this information in a research paper.</a:t>
            </a:r>
            <a:endParaRPr/>
          </a:p>
        </p:txBody>
      </p:sp>
      <p:sp>
        <p:nvSpPr>
          <p:cNvPr id="205" name="Google Shape;205;g33f886773df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f886773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3f886773d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f886773d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new GUI was a critical part of our project. Thus far researchers have used Windaq, which is an extremely powerful and flexible software, but that comes with shortcomings for our purposes. For example, it was deemed insufficient when integrating with ML models. Furthermore, it was deemed cumbersome and difficult to work with, especially for new researchers, and so a more dedicated, in-house and modernized GUI is beneficial to our broader mission.</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12" name="Google Shape;212;g33f886773df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f3a075663_4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GUI serves two purposes: Visualization, or data-to-user, and characterization, user-to-data. The visualization is pretty straightforward: The GUI application simply loads and visualizes the waveform data, labeled or unlabeled, to the user in a way similar to how it’s presented in windaq. This part therefore provides a modernized experience to Windaq, as it’s more responsive and sleeker. The </a:t>
            </a:r>
            <a:r>
              <a:rPr lang="en-US">
                <a:solidFill>
                  <a:schemeClr val="dk1"/>
                </a:solidFill>
              </a:rPr>
              <a:t>characterization </a:t>
            </a:r>
            <a:r>
              <a:rPr lang="en-US"/>
              <a:t>is where the real power lies: </a:t>
            </a:r>
            <a:r>
              <a:rPr lang="en-US"/>
              <a:t>It gives the user the underlying machine learning model to the waveforms and thus automatically label them. Aside from that, there are also options to add, delete and modify labels, as well as introduce completely new possible labels if necessary. It essentially allows the user to characterize the data, though of course without making any to the data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the GUI provides a more flexible and modern interface to the data, both in its presentation to the user, as well as how the user is able to work with the data. We will see details on exactly how later.</a:t>
            </a:r>
            <a:endParaRPr/>
          </a:p>
        </p:txBody>
      </p:sp>
      <p:sp>
        <p:nvSpPr>
          <p:cNvPr id="220" name="Google Shape;220;g33f3a075663_4_1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3f3a075663_4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solution to these goals is called SCIDO. I’m going to show you some examples of its use, so you can see its capabilities and get an idea of how streamlined this software is compared to WINDAQ.</a:t>
            </a:r>
            <a:endParaRPr/>
          </a:p>
        </p:txBody>
      </p:sp>
      <p:sp>
        <p:nvSpPr>
          <p:cNvPr id="229" name="Google Shape;229;g33f3a075663_4_1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3fa7b1b940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Just another peek at what WINDAQ looks like. This is just a screen with a waveform, no labels or anything extra.</a:t>
            </a:r>
            <a:endParaRPr/>
          </a:p>
        </p:txBody>
      </p:sp>
      <p:sp>
        <p:nvSpPr>
          <p:cNvPr id="238" name="Google Shape;238;g33fa7b1b940_1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3fa7b1b9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our software, we’re opening up an unlabeled waveform. This is the same situation that we were in on that last slide.</a:t>
            </a:r>
            <a:endParaRPr/>
          </a:p>
        </p:txBody>
      </p:sp>
      <p:sp>
        <p:nvSpPr>
          <p:cNvPr id="244" name="Google Shape;244;g33fa7b1b940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3fa7b1b94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we want to do next is start the labeling process. First, we need to define individual probes. The probes here are instances of a mosquito inserting its mouthpart, doing its business, then removing its mouthpart. Here we have two of those, which you can see in those two raised volt plateaus.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this image is showing the automatic probe splitter. It puts those NP/P labels up (non-probe/probe) and then you can adjust those however you need to. If you want less cushion before and after the probe, or if the probe splitter gets something wrong, you can just slide those transition lines over.</a:t>
            </a:r>
            <a:endParaRPr/>
          </a:p>
          <a:p>
            <a:pPr indent="0" lvl="0" marL="0" rtl="0" algn="l">
              <a:spcBef>
                <a:spcPts val="0"/>
              </a:spcBef>
              <a:spcAft>
                <a:spcPts val="0"/>
              </a:spcAft>
              <a:buNone/>
            </a:pPr>
            <a:r>
              <a:t/>
            </a:r>
            <a:endParaRPr/>
          </a:p>
        </p:txBody>
      </p:sp>
      <p:sp>
        <p:nvSpPr>
          <p:cNvPr id="250" name="Google Shape;250;g33fa7b1b940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3fa7b1b94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Then, we can start the actual labeler. It will show the transitions and labels just like the probe splitter. We can do a few things here. We can delete transitions. We can move transitions. We can add transitions. And we can change labels. This is all built to make human correction of the automated labeler as easy and smooth as possible.</a:t>
            </a:r>
            <a:endParaRPr/>
          </a:p>
        </p:txBody>
      </p:sp>
      <p:sp>
        <p:nvSpPr>
          <p:cNvPr id="256" name="Google Shape;256;g33fa7b1b940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fa7b1b94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also a lot of visual settings we can change from within the software: we can change label colors, waveform color, gridline spacing, gridline offset, and visibilities of all the components you see here.</a:t>
            </a:r>
            <a:endParaRPr/>
          </a:p>
        </p:txBody>
      </p:sp>
      <p:sp>
        <p:nvSpPr>
          <p:cNvPr id="262" name="Google Shape;262;g33fa7b1b940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fa7b1b94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demonstration of the maneuverability we have in the software. We have horizontal and vertical zooming and scrolling by mouse gesture. In WINDAQ you had to go to a menu and input your zoom level manually. Now, if you need to take a really close look at the waveform to make that transition super accurate, you can just zoom in and back out really nicely.</a:t>
            </a:r>
            <a:endParaRPr/>
          </a:p>
          <a:p>
            <a:pPr indent="0" lvl="0" marL="0" rtl="0" algn="l">
              <a:spcBef>
                <a:spcPts val="0"/>
              </a:spcBef>
              <a:spcAft>
                <a:spcPts val="0"/>
              </a:spcAft>
              <a:buNone/>
            </a:pPr>
            <a:r>
              <a:rPr lang="en-US"/>
              <a:t>We are </a:t>
            </a:r>
            <a:r>
              <a:rPr lang="en-US"/>
              <a:t>planning</a:t>
            </a:r>
            <a:r>
              <a:rPr lang="en-US"/>
              <a:t> to add a tactile scrollbar to the interface, but I think once people get the hang of those gesture movements it makes maneuvering the data really easy and quick.</a:t>
            </a:r>
            <a:endParaRPr/>
          </a:p>
        </p:txBody>
      </p:sp>
      <p:sp>
        <p:nvSpPr>
          <p:cNvPr id="268" name="Google Shape;268;g33fa7b1b940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fa7b1b94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we’re all done adjusting those labels, so I’m gonna go </a:t>
            </a:r>
            <a:r>
              <a:rPr lang="en-US"/>
              <a:t>ahead</a:t>
            </a:r>
            <a:r>
              <a:rPr lang="en-US"/>
              <a:t> and save that as a CSV on my computer.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was a concise version of the actual process that researchers will go through as they use our software for automated labeling.</a:t>
            </a:r>
            <a:endParaRPr/>
          </a:p>
        </p:txBody>
      </p:sp>
      <p:sp>
        <p:nvSpPr>
          <p:cNvPr id="274" name="Google Shape;274;g33fa7b1b940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f3a075663_4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78" name="Google Shape;78;g33f3a075663_4_1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fa7b1b94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33fa7b1b940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fa7b1b940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g33fa7b1b940_3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3fa7b1b94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3fa7b1b940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3b2a838a72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33b2a838a72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3fa7b1b940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33fa7b1b940_3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3fa7b1b940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33fa7b1b940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3fa7b1b940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33fa7b1b940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3b2fb8d8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g33b2fb8d86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3fa7b1b940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g33fa7b1b940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3fa7b1b940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33fa7b1b940_5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f886773d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84" name="Google Shape;84;g33f886773d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3f3a075663_4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33f3a075663_4_1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f886773d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95" name="Google Shape;95;g33f886773d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f886773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02" name="Google Shape;102;g33f886773d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f886773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13" name="Google Shape;113;g33f886773df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f886773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20" name="Google Shape;120;g33f886773d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f886773d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26" name="Google Shape;126;g33f886773df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dk1"/>
              </a:buClr>
              <a:buSzPts val="3600"/>
              <a:buChar char="●"/>
              <a:defRPr>
                <a:solidFill>
                  <a:schemeClr val="dk1"/>
                </a:solidFill>
              </a:defRPr>
            </a:lvl1pPr>
            <a:lvl2pPr indent="-406400" lvl="1" marL="914400">
              <a:spcBef>
                <a:spcPts val="0"/>
              </a:spcBef>
              <a:spcAft>
                <a:spcPts val="0"/>
              </a:spcAft>
              <a:buClr>
                <a:schemeClr val="dk1"/>
              </a:buClr>
              <a:buSzPts val="2800"/>
              <a:buChar char="○"/>
              <a:defRPr>
                <a:solidFill>
                  <a:schemeClr val="dk1"/>
                </a:solidFill>
              </a:defRPr>
            </a:lvl2pPr>
            <a:lvl3pPr indent="-406400" lvl="2" marL="1371600">
              <a:spcBef>
                <a:spcPts val="0"/>
              </a:spcBef>
              <a:spcAft>
                <a:spcPts val="0"/>
              </a:spcAft>
              <a:buClr>
                <a:schemeClr val="dk1"/>
              </a:buClr>
              <a:buSzPts val="2800"/>
              <a:buChar char="■"/>
              <a:defRPr>
                <a:solidFill>
                  <a:schemeClr val="dk1"/>
                </a:solidFill>
              </a:defRPr>
            </a:lvl3pPr>
            <a:lvl4pPr indent="-406400" lvl="3" marL="1828800">
              <a:spcBef>
                <a:spcPts val="0"/>
              </a:spcBef>
              <a:spcAft>
                <a:spcPts val="0"/>
              </a:spcAft>
              <a:buClr>
                <a:schemeClr val="dk1"/>
              </a:buClr>
              <a:buSzPts val="2800"/>
              <a:buChar char="●"/>
              <a:defRPr>
                <a:solidFill>
                  <a:schemeClr val="dk1"/>
                </a:solidFill>
              </a:defRPr>
            </a:lvl4pPr>
            <a:lvl5pPr indent="-406400" lvl="4" marL="2286000">
              <a:spcBef>
                <a:spcPts val="0"/>
              </a:spcBef>
              <a:spcAft>
                <a:spcPts val="0"/>
              </a:spcAft>
              <a:buClr>
                <a:schemeClr val="dk1"/>
              </a:buClr>
              <a:buSzPts val="2800"/>
              <a:buChar char="○"/>
              <a:defRPr>
                <a:solidFill>
                  <a:schemeClr val="dk1"/>
                </a:solidFill>
              </a:defRPr>
            </a:lvl5pPr>
            <a:lvl6pPr indent="-406400" lvl="5" marL="2743200">
              <a:spcBef>
                <a:spcPts val="0"/>
              </a:spcBef>
              <a:spcAft>
                <a:spcPts val="0"/>
              </a:spcAft>
              <a:buClr>
                <a:schemeClr val="dk1"/>
              </a:buClr>
              <a:buSzPts val="2800"/>
              <a:buChar char="■"/>
              <a:defRPr>
                <a:solidFill>
                  <a:schemeClr val="dk1"/>
                </a:solidFill>
              </a:defRPr>
            </a:lvl6pPr>
            <a:lvl7pPr indent="-406400" lvl="6" marL="3200400">
              <a:spcBef>
                <a:spcPts val="0"/>
              </a:spcBef>
              <a:spcAft>
                <a:spcPts val="0"/>
              </a:spcAft>
              <a:buClr>
                <a:schemeClr val="dk1"/>
              </a:buClr>
              <a:buSzPts val="2800"/>
              <a:buChar char="●"/>
              <a:defRPr>
                <a:solidFill>
                  <a:schemeClr val="dk1"/>
                </a:solidFill>
              </a:defRPr>
            </a:lvl7pPr>
            <a:lvl8pPr indent="-406400" lvl="7" marL="3657600">
              <a:spcBef>
                <a:spcPts val="0"/>
              </a:spcBef>
              <a:spcAft>
                <a:spcPts val="0"/>
              </a:spcAft>
              <a:buClr>
                <a:schemeClr val="dk1"/>
              </a:buClr>
              <a:buSzPts val="2800"/>
              <a:buChar char="○"/>
              <a:defRPr>
                <a:solidFill>
                  <a:schemeClr val="dk1"/>
                </a:solidFill>
              </a:defRPr>
            </a:lvl8pPr>
            <a:lvl9pPr indent="-406400" lvl="8" marL="4114800">
              <a:spcBef>
                <a:spcPts val="0"/>
              </a:spcBef>
              <a:spcAft>
                <a:spcPts val="0"/>
              </a:spcAft>
              <a:buClr>
                <a:schemeClr val="dk1"/>
              </a:buClr>
              <a:buSzPts val="2800"/>
              <a:buChar char="■"/>
              <a:defRPr>
                <a:solidFill>
                  <a:schemeClr val="dk1"/>
                </a:solidFill>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lt2"/>
              </a:buClr>
              <a:buSzPts val="3600"/>
              <a:buChar char="●"/>
              <a:defRPr sz="3600">
                <a:solidFill>
                  <a:schemeClr val="lt2"/>
                </a:solidFill>
              </a:defRPr>
            </a:lvl1pPr>
            <a:lvl2pPr indent="-406400" lvl="1" marL="914400">
              <a:lnSpc>
                <a:spcPct val="115000"/>
              </a:lnSpc>
              <a:spcBef>
                <a:spcPts val="0"/>
              </a:spcBef>
              <a:spcAft>
                <a:spcPts val="0"/>
              </a:spcAft>
              <a:buClr>
                <a:schemeClr val="lt2"/>
              </a:buClr>
              <a:buSzPts val="2800"/>
              <a:buChar char="○"/>
              <a:defRPr sz="2800">
                <a:solidFill>
                  <a:schemeClr val="lt2"/>
                </a:solidFill>
              </a:defRPr>
            </a:lvl2pPr>
            <a:lvl3pPr indent="-406400" lvl="2" marL="1371600">
              <a:lnSpc>
                <a:spcPct val="115000"/>
              </a:lnSpc>
              <a:spcBef>
                <a:spcPts val="0"/>
              </a:spcBef>
              <a:spcAft>
                <a:spcPts val="0"/>
              </a:spcAft>
              <a:buClr>
                <a:schemeClr val="lt2"/>
              </a:buClr>
              <a:buSzPts val="2800"/>
              <a:buChar char="■"/>
              <a:defRPr sz="2800">
                <a:solidFill>
                  <a:schemeClr val="lt2"/>
                </a:solidFill>
              </a:defRPr>
            </a:lvl3pPr>
            <a:lvl4pPr indent="-406400" lvl="3" marL="1828800">
              <a:lnSpc>
                <a:spcPct val="115000"/>
              </a:lnSpc>
              <a:spcBef>
                <a:spcPts val="0"/>
              </a:spcBef>
              <a:spcAft>
                <a:spcPts val="0"/>
              </a:spcAft>
              <a:buClr>
                <a:schemeClr val="lt2"/>
              </a:buClr>
              <a:buSzPts val="2800"/>
              <a:buChar char="●"/>
              <a:defRPr sz="2800">
                <a:solidFill>
                  <a:schemeClr val="lt2"/>
                </a:solidFill>
              </a:defRPr>
            </a:lvl4pPr>
            <a:lvl5pPr indent="-406400" lvl="4" marL="2286000">
              <a:lnSpc>
                <a:spcPct val="115000"/>
              </a:lnSpc>
              <a:spcBef>
                <a:spcPts val="0"/>
              </a:spcBef>
              <a:spcAft>
                <a:spcPts val="0"/>
              </a:spcAft>
              <a:buClr>
                <a:schemeClr val="lt2"/>
              </a:buClr>
              <a:buSzPts val="2800"/>
              <a:buChar char="○"/>
              <a:defRPr sz="2800">
                <a:solidFill>
                  <a:schemeClr val="lt2"/>
                </a:solidFill>
              </a:defRPr>
            </a:lvl5pPr>
            <a:lvl6pPr indent="-406400" lvl="5" marL="2743200">
              <a:lnSpc>
                <a:spcPct val="115000"/>
              </a:lnSpc>
              <a:spcBef>
                <a:spcPts val="0"/>
              </a:spcBef>
              <a:spcAft>
                <a:spcPts val="0"/>
              </a:spcAft>
              <a:buClr>
                <a:schemeClr val="lt2"/>
              </a:buClr>
              <a:buSzPts val="2800"/>
              <a:buChar char="■"/>
              <a:defRPr sz="2800">
                <a:solidFill>
                  <a:schemeClr val="lt2"/>
                </a:solidFill>
              </a:defRPr>
            </a:lvl6pPr>
            <a:lvl7pPr indent="-406400" lvl="6" marL="3200400">
              <a:lnSpc>
                <a:spcPct val="115000"/>
              </a:lnSpc>
              <a:spcBef>
                <a:spcPts val="0"/>
              </a:spcBef>
              <a:spcAft>
                <a:spcPts val="0"/>
              </a:spcAft>
              <a:buClr>
                <a:schemeClr val="lt2"/>
              </a:buClr>
              <a:buSzPts val="2800"/>
              <a:buChar char="●"/>
              <a:defRPr sz="2800">
                <a:solidFill>
                  <a:schemeClr val="lt2"/>
                </a:solidFill>
              </a:defRPr>
            </a:lvl7pPr>
            <a:lvl8pPr indent="-406400" lvl="7" marL="3657600">
              <a:lnSpc>
                <a:spcPct val="115000"/>
              </a:lnSpc>
              <a:spcBef>
                <a:spcPts val="0"/>
              </a:spcBef>
              <a:spcAft>
                <a:spcPts val="0"/>
              </a:spcAft>
              <a:buClr>
                <a:schemeClr val="lt2"/>
              </a:buClr>
              <a:buSzPts val="2800"/>
              <a:buChar char="○"/>
              <a:defRPr sz="2800">
                <a:solidFill>
                  <a:schemeClr val="lt2"/>
                </a:solidFill>
              </a:defRPr>
            </a:lvl8pPr>
            <a:lvl9pPr indent="-406400" lvl="8" marL="4114800">
              <a:lnSpc>
                <a:spcPct val="115000"/>
              </a:lnSpc>
              <a:spcBef>
                <a:spcPts val="0"/>
              </a:spcBef>
              <a:spcAft>
                <a:spcPts val="0"/>
              </a:spcAft>
              <a:buClr>
                <a:schemeClr val="lt2"/>
              </a:buClr>
              <a:buSzPts val="2800"/>
              <a:buChar char="■"/>
              <a:defRPr sz="2800">
                <a:solidFill>
                  <a:schemeClr val="lt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2.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0.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31.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6.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8.jpg"/><Relationship Id="rId4" Type="http://schemas.openxmlformats.org/officeDocument/2006/relationships/image" Target="../media/image10.jpg"/><Relationship Id="rId5"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0.jpg"/><Relationship Id="rId5" Type="http://schemas.openxmlformats.org/officeDocument/2006/relationships/image" Target="../media/image2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53" name="Shape 53"/>
        <p:cNvGrpSpPr/>
        <p:nvPr/>
      </p:nvGrpSpPr>
      <p:grpSpPr>
        <a:xfrm>
          <a:off x="0" y="0"/>
          <a:ext cx="0" cy="0"/>
          <a:chOff x="0" y="0"/>
          <a:chExt cx="0" cy="0"/>
        </a:xfrm>
      </p:grpSpPr>
      <p:cxnSp>
        <p:nvCxnSpPr>
          <p:cNvPr id="54" name="Google Shape;54;p13"/>
          <p:cNvCxnSpPr/>
          <p:nvPr/>
        </p:nvCxnSpPr>
        <p:spPr>
          <a:xfrm flipH="1" rot="10800000">
            <a:off x="1028700" y="1002150"/>
            <a:ext cx="16342500" cy="7500"/>
          </a:xfrm>
          <a:prstGeom prst="straightConnector1">
            <a:avLst/>
          </a:prstGeom>
          <a:noFill/>
          <a:ln cap="flat" cmpd="sng" w="19050">
            <a:solidFill>
              <a:srgbClr val="353824"/>
            </a:solidFill>
            <a:prstDash val="solid"/>
            <a:round/>
            <a:headEnd len="sm" w="sm" type="none"/>
            <a:tailEnd len="sm" w="sm" type="none"/>
          </a:ln>
        </p:spPr>
      </p:cxnSp>
      <p:sp>
        <p:nvSpPr>
          <p:cNvPr id="55" name="Google Shape;55;p13"/>
          <p:cNvSpPr txBox="1"/>
          <p:nvPr/>
        </p:nvSpPr>
        <p:spPr>
          <a:xfrm>
            <a:off x="915650" y="1889438"/>
            <a:ext cx="16342500" cy="3029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5600">
                <a:solidFill>
                  <a:srgbClr val="353824"/>
                </a:solidFill>
                <a:latin typeface="IBM Plex Sans"/>
                <a:ea typeface="IBM Plex Sans"/>
                <a:cs typeface="IBM Plex Sans"/>
                <a:sym typeface="IBM Plex Sans"/>
              </a:rPr>
              <a:t>Time-series Modeling, Analysis, Interface, and Insight from Entomological Electropenetrography</a:t>
            </a:r>
            <a:endParaRPr sz="5600">
              <a:solidFill>
                <a:srgbClr val="353824"/>
              </a:solidFill>
              <a:latin typeface="IBM Plex Sans"/>
              <a:ea typeface="IBM Plex Sans"/>
              <a:cs typeface="IBM Plex Sans"/>
              <a:sym typeface="IBM Plex Sans"/>
            </a:endParaRPr>
          </a:p>
          <a:p>
            <a:pPr indent="0" lvl="0" marL="0" marR="0" rtl="0" algn="l">
              <a:lnSpc>
                <a:spcPct val="80000"/>
              </a:lnSpc>
              <a:spcBef>
                <a:spcPts val="0"/>
              </a:spcBef>
              <a:spcAft>
                <a:spcPts val="0"/>
              </a:spcAft>
              <a:buNone/>
            </a:pPr>
            <a:r>
              <a:t/>
            </a:r>
            <a:endParaRPr sz="5000">
              <a:solidFill>
                <a:srgbClr val="353824"/>
              </a:solidFill>
              <a:latin typeface="IBM Plex Serif"/>
              <a:ea typeface="IBM Plex Serif"/>
              <a:cs typeface="IBM Plex Serif"/>
              <a:sym typeface="IBM Plex Serif"/>
            </a:endParaRPr>
          </a:p>
        </p:txBody>
      </p:sp>
      <p:sp>
        <p:nvSpPr>
          <p:cNvPr id="56" name="Google Shape;56;p13"/>
          <p:cNvSpPr txBox="1"/>
          <p:nvPr/>
        </p:nvSpPr>
        <p:spPr>
          <a:xfrm>
            <a:off x="2020700" y="1977500"/>
            <a:ext cx="75369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3200">
              <a:solidFill>
                <a:srgbClr val="353824"/>
              </a:solidFill>
              <a:latin typeface="IBM Plex Sans"/>
              <a:ea typeface="IBM Plex Sans"/>
              <a:cs typeface="IBM Plex Sans"/>
              <a:sym typeface="IBM Plex Sans"/>
            </a:endParaRPr>
          </a:p>
        </p:txBody>
      </p:sp>
      <p:sp>
        <p:nvSpPr>
          <p:cNvPr id="57" name="Google Shape;57;p13"/>
          <p:cNvSpPr txBox="1"/>
          <p:nvPr/>
        </p:nvSpPr>
        <p:spPr>
          <a:xfrm>
            <a:off x="915653" y="5798325"/>
            <a:ext cx="10956600" cy="429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Team: </a:t>
            </a:r>
            <a:r>
              <a:rPr lang="en-US" sz="2199">
                <a:solidFill>
                  <a:srgbClr val="353824"/>
                </a:solidFill>
                <a:latin typeface="IBM Plex Sans"/>
                <a:ea typeface="IBM Plex Sans"/>
                <a:cs typeface="IBM Plex Sans"/>
                <a:sym typeface="IBM Plex Sans"/>
              </a:rPr>
              <a:t>Zachary Traul (TL-S),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a:t>
            </a:r>
            <a:r>
              <a:rPr lang="en-US" sz="2199">
                <a:solidFill>
                  <a:srgbClr val="353824"/>
                </a:solidFill>
                <a:latin typeface="IBM Plex Sans"/>
                <a:ea typeface="IBM Plex Sans"/>
                <a:cs typeface="IBM Plex Sans"/>
                <a:sym typeface="IBM Plex Sans"/>
              </a:rPr>
              <a:t>evanshi Guglani,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Milo Knell,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Lillian Vernooy,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Mehrezat Abbas (TL-F)</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Advisor: </a:t>
            </a:r>
            <a:r>
              <a:rPr lang="en-US" sz="2199">
                <a:solidFill>
                  <a:srgbClr val="353824"/>
                </a:solidFill>
                <a:latin typeface="IBM Plex Sans"/>
                <a:ea typeface="IBM Plex Sans"/>
                <a:cs typeface="IBM Plex Sans"/>
                <a:sym typeface="IBM Plex Sans"/>
              </a:rPr>
              <a:t>Prof. Gabriel Hope</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Liaisons: </a:t>
            </a:r>
            <a:r>
              <a:rPr lang="en-US" sz="2199">
                <a:solidFill>
                  <a:srgbClr val="353824"/>
                </a:solidFill>
                <a:latin typeface="IBM Plex Sans"/>
                <a:ea typeface="IBM Plex Sans"/>
                <a:cs typeface="IBM Plex Sans"/>
                <a:sym typeface="IBM Plex Sans"/>
              </a:rPr>
              <a:t>Dr. Elaine Backus (USDA),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Dr. Anastasia Cooper (Auburn),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Dr. Kathryn Reif (Auburn)</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t/>
            </a:r>
            <a:endParaRPr sz="2199">
              <a:solidFill>
                <a:srgbClr val="353824"/>
              </a:solidFill>
              <a:latin typeface="IBM Plex Sans"/>
              <a:ea typeface="IBM Plex Sans"/>
              <a:cs typeface="IBM Plex Sans"/>
              <a:sym typeface="IBM Plex Sans"/>
            </a:endParaRPr>
          </a:p>
        </p:txBody>
      </p:sp>
      <p:pic>
        <p:nvPicPr>
          <p:cNvPr id="58" name="Google Shape;58;p13"/>
          <p:cNvPicPr preferRelativeResize="0"/>
          <p:nvPr/>
        </p:nvPicPr>
        <p:blipFill>
          <a:blip r:embed="rId3">
            <a:alphaModFix/>
          </a:blip>
          <a:stretch>
            <a:fillRect/>
          </a:stretch>
        </p:blipFill>
        <p:spPr>
          <a:xfrm>
            <a:off x="16966550" y="8941575"/>
            <a:ext cx="1079650" cy="1079650"/>
          </a:xfrm>
          <a:prstGeom prst="rect">
            <a:avLst/>
          </a:prstGeom>
          <a:noFill/>
          <a:ln>
            <a:noFill/>
          </a:ln>
        </p:spPr>
      </p:pic>
      <p:pic>
        <p:nvPicPr>
          <p:cNvPr id="59" name="Google Shape;59;p13"/>
          <p:cNvPicPr preferRelativeResize="0"/>
          <p:nvPr/>
        </p:nvPicPr>
        <p:blipFill>
          <a:blip r:embed="rId4">
            <a:alphaModFix/>
          </a:blip>
          <a:stretch>
            <a:fillRect/>
          </a:stretch>
        </p:blipFill>
        <p:spPr>
          <a:xfrm>
            <a:off x="14125924" y="8914820"/>
            <a:ext cx="1343950" cy="999417"/>
          </a:xfrm>
          <a:prstGeom prst="rect">
            <a:avLst/>
          </a:prstGeom>
          <a:noFill/>
          <a:ln>
            <a:noFill/>
          </a:ln>
        </p:spPr>
      </p:pic>
      <p:pic>
        <p:nvPicPr>
          <p:cNvPr id="60" name="Google Shape;60;p13"/>
          <p:cNvPicPr preferRelativeResize="0"/>
          <p:nvPr/>
        </p:nvPicPr>
        <p:blipFill>
          <a:blip r:embed="rId5">
            <a:alphaModFix/>
          </a:blip>
          <a:stretch>
            <a:fillRect/>
          </a:stretch>
        </p:blipFill>
        <p:spPr>
          <a:xfrm>
            <a:off x="15508788" y="8771975"/>
            <a:ext cx="1418849" cy="1418849"/>
          </a:xfrm>
          <a:prstGeom prst="rect">
            <a:avLst/>
          </a:prstGeom>
          <a:noFill/>
          <a:ln>
            <a:noFill/>
          </a:ln>
        </p:spPr>
      </p:pic>
      <p:sp>
        <p:nvSpPr>
          <p:cNvPr id="61" name="Google Shape;61;p13"/>
          <p:cNvSpPr txBox="1"/>
          <p:nvPr/>
        </p:nvSpPr>
        <p:spPr>
          <a:xfrm>
            <a:off x="915650" y="4799025"/>
            <a:ext cx="56181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rgbClr val="353824"/>
                </a:solidFill>
                <a:latin typeface="IBM Plex Sans"/>
                <a:ea typeface="IBM Plex Sans"/>
                <a:cs typeface="IBM Plex Sans"/>
                <a:sym typeface="IBM Plex Sans"/>
              </a:rPr>
              <a:t>Auburn-USDA</a:t>
            </a:r>
            <a:endParaRPr sz="4400">
              <a:solidFill>
                <a:srgbClr val="353824"/>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34" name="Shape 134"/>
        <p:cNvGrpSpPr/>
        <p:nvPr/>
      </p:nvGrpSpPr>
      <p:grpSpPr>
        <a:xfrm>
          <a:off x="0" y="0"/>
          <a:ext cx="0" cy="0"/>
          <a:chOff x="0" y="0"/>
          <a:chExt cx="0" cy="0"/>
        </a:xfrm>
      </p:grpSpPr>
      <p:cxnSp>
        <p:nvCxnSpPr>
          <p:cNvPr id="135" name="Google Shape;135;p2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36" name="Google Shape;136;p22" title="bugdiagram.drawio.png"/>
          <p:cNvPicPr preferRelativeResize="0"/>
          <p:nvPr/>
        </p:nvPicPr>
        <p:blipFill>
          <a:blip r:embed="rId3">
            <a:alphaModFix/>
          </a:blip>
          <a:stretch>
            <a:fillRect/>
          </a:stretch>
        </p:blipFill>
        <p:spPr>
          <a:xfrm>
            <a:off x="3219450" y="1790700"/>
            <a:ext cx="11849100" cy="6705600"/>
          </a:xfrm>
          <a:prstGeom prst="rect">
            <a:avLst/>
          </a:prstGeom>
          <a:noFill/>
          <a:ln>
            <a:noFill/>
          </a:ln>
        </p:spPr>
      </p:pic>
      <p:sp>
        <p:nvSpPr>
          <p:cNvPr id="137" name="Google Shape;137;p22"/>
          <p:cNvSpPr txBox="1"/>
          <p:nvPr/>
        </p:nvSpPr>
        <p:spPr>
          <a:xfrm>
            <a:off x="3665400" y="8746625"/>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Circuit</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41" name="Shape 141"/>
        <p:cNvGrpSpPr/>
        <p:nvPr/>
      </p:nvGrpSpPr>
      <p:grpSpPr>
        <a:xfrm>
          <a:off x="0" y="0"/>
          <a:ext cx="0" cy="0"/>
          <a:chOff x="0" y="0"/>
          <a:chExt cx="0" cy="0"/>
        </a:xfrm>
      </p:grpSpPr>
      <p:cxnSp>
        <p:nvCxnSpPr>
          <p:cNvPr id="142" name="Google Shape;142;p23"/>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43" name="Google Shape;143;p23"/>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pic>
        <p:nvPicPr>
          <p:cNvPr id="144" name="Google Shape;144;p23" title="Figure_1.png"/>
          <p:cNvPicPr preferRelativeResize="0"/>
          <p:nvPr/>
        </p:nvPicPr>
        <p:blipFill>
          <a:blip r:embed="rId3">
            <a:alphaModFix/>
          </a:blip>
          <a:stretch>
            <a:fillRect/>
          </a:stretch>
        </p:blipFill>
        <p:spPr>
          <a:xfrm>
            <a:off x="4111300" y="1368975"/>
            <a:ext cx="10065400" cy="754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48" name="Shape 148"/>
        <p:cNvGrpSpPr/>
        <p:nvPr/>
      </p:nvGrpSpPr>
      <p:grpSpPr>
        <a:xfrm>
          <a:off x="0" y="0"/>
          <a:ext cx="0" cy="0"/>
          <a:chOff x="0" y="0"/>
          <a:chExt cx="0" cy="0"/>
        </a:xfrm>
      </p:grpSpPr>
      <p:cxnSp>
        <p:nvCxnSpPr>
          <p:cNvPr id="149" name="Google Shape;149;p24"/>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50" name="Google Shape;150;p24"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51" name="Google Shape;151;p24"/>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55" name="Shape 155"/>
        <p:cNvGrpSpPr/>
        <p:nvPr/>
      </p:nvGrpSpPr>
      <p:grpSpPr>
        <a:xfrm>
          <a:off x="0" y="0"/>
          <a:ext cx="0" cy="0"/>
          <a:chOff x="0" y="0"/>
          <a:chExt cx="0" cy="0"/>
        </a:xfrm>
      </p:grpSpPr>
      <p:cxnSp>
        <p:nvCxnSpPr>
          <p:cNvPr id="156" name="Google Shape;156;p2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57" name="Google Shape;157;p25"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58" name="Google Shape;158;p25"/>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59" name="Google Shape;159;p25"/>
          <p:cNvCxnSpPr/>
          <p:nvPr/>
        </p:nvCxnSpPr>
        <p:spPr>
          <a:xfrm>
            <a:off x="5487650" y="5775100"/>
            <a:ext cx="945600" cy="18156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63" name="Shape 163"/>
        <p:cNvGrpSpPr/>
        <p:nvPr/>
      </p:nvGrpSpPr>
      <p:grpSpPr>
        <a:xfrm>
          <a:off x="0" y="0"/>
          <a:ext cx="0" cy="0"/>
          <a:chOff x="0" y="0"/>
          <a:chExt cx="0" cy="0"/>
        </a:xfrm>
      </p:grpSpPr>
      <p:cxnSp>
        <p:nvCxnSpPr>
          <p:cNvPr id="164" name="Google Shape;164;p2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65" name="Google Shape;165;p26"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66" name="Google Shape;166;p26"/>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67" name="Google Shape;167;p26"/>
          <p:cNvCxnSpPr/>
          <p:nvPr/>
        </p:nvCxnSpPr>
        <p:spPr>
          <a:xfrm flipH="1">
            <a:off x="6906000" y="4300125"/>
            <a:ext cx="1361400" cy="13425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71" name="Shape 171"/>
        <p:cNvGrpSpPr/>
        <p:nvPr/>
      </p:nvGrpSpPr>
      <p:grpSpPr>
        <a:xfrm>
          <a:off x="0" y="0"/>
          <a:ext cx="0" cy="0"/>
          <a:chOff x="0" y="0"/>
          <a:chExt cx="0" cy="0"/>
        </a:xfrm>
      </p:grpSpPr>
      <p:cxnSp>
        <p:nvCxnSpPr>
          <p:cNvPr id="172" name="Google Shape;172;p2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73" name="Google Shape;173;p27"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74" name="Google Shape;174;p27"/>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75" name="Google Shape;175;p27"/>
          <p:cNvCxnSpPr/>
          <p:nvPr/>
        </p:nvCxnSpPr>
        <p:spPr>
          <a:xfrm>
            <a:off x="11198450" y="5037600"/>
            <a:ext cx="851100" cy="14940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79" name="Shape 179"/>
        <p:cNvGrpSpPr/>
        <p:nvPr/>
      </p:nvGrpSpPr>
      <p:grpSpPr>
        <a:xfrm>
          <a:off x="0" y="0"/>
          <a:ext cx="0" cy="0"/>
          <a:chOff x="0" y="0"/>
          <a:chExt cx="0" cy="0"/>
        </a:xfrm>
      </p:grpSpPr>
      <p:cxnSp>
        <p:nvCxnSpPr>
          <p:cNvPr id="180" name="Google Shape;180;p2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81" name="Google Shape;181;p28"/>
          <p:cNvSpPr txBox="1"/>
          <p:nvPr/>
        </p:nvSpPr>
        <p:spPr>
          <a:xfrm>
            <a:off x="1493750" y="4815000"/>
            <a:ext cx="153006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solidFill>
                  <a:schemeClr val="dk1"/>
                </a:solidFill>
                <a:latin typeface="IBM Plex Sans"/>
                <a:ea typeface="IBM Plex Sans"/>
                <a:cs typeface="IBM Plex Sans"/>
                <a:sym typeface="IBM Plex Sans"/>
              </a:rPr>
              <a:t>Our task: Automate EPG labelling and make it accessible</a:t>
            </a:r>
            <a:endParaRPr sz="6000">
              <a:solidFill>
                <a:schemeClr val="dk1"/>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85" name="Shape 185"/>
        <p:cNvGrpSpPr/>
        <p:nvPr/>
      </p:nvGrpSpPr>
      <p:grpSpPr>
        <a:xfrm>
          <a:off x="0" y="0"/>
          <a:ext cx="0" cy="0"/>
          <a:chOff x="0" y="0"/>
          <a:chExt cx="0" cy="0"/>
        </a:xfrm>
      </p:grpSpPr>
      <p:sp>
        <p:nvSpPr>
          <p:cNvPr id="186" name="Google Shape;186;p29"/>
          <p:cNvSpPr/>
          <p:nvPr/>
        </p:nvSpPr>
        <p:spPr>
          <a:xfrm>
            <a:off x="2064576" y="4164976"/>
            <a:ext cx="6721856" cy="336296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6DD"/>
          </a:solidFill>
          <a:ln cap="sq" cmpd="sng" w="19050">
            <a:solidFill>
              <a:srgbClr val="35382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87" name="Google Shape;187;p29"/>
          <p:cNvSpPr/>
          <p:nvPr/>
        </p:nvSpPr>
        <p:spPr>
          <a:xfrm>
            <a:off x="10537451" y="4164976"/>
            <a:ext cx="6721856" cy="336296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6DD"/>
          </a:solidFill>
          <a:ln cap="sq" cmpd="sng" w="19050">
            <a:solidFill>
              <a:srgbClr val="353824"/>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a:p>
        </p:txBody>
      </p:sp>
      <p:sp>
        <p:nvSpPr>
          <p:cNvPr id="188" name="Google Shape;188;p29"/>
          <p:cNvSpPr txBox="1"/>
          <p:nvPr/>
        </p:nvSpPr>
        <p:spPr>
          <a:xfrm>
            <a:off x="11448725" y="5220050"/>
            <a:ext cx="4899300" cy="1252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700">
                <a:solidFill>
                  <a:srgbClr val="353824"/>
                </a:solidFill>
                <a:latin typeface="IBM Plex Sans"/>
                <a:ea typeface="IBM Plex Sans"/>
                <a:cs typeface="IBM Plex Sans"/>
                <a:sym typeface="IBM Plex Sans"/>
              </a:rPr>
              <a:t>Present it with a u</a:t>
            </a:r>
            <a:r>
              <a:rPr lang="en-US" sz="3700">
                <a:solidFill>
                  <a:srgbClr val="353824"/>
                </a:solidFill>
                <a:latin typeface="IBM Plex Sans"/>
                <a:ea typeface="IBM Plex Sans"/>
                <a:cs typeface="IBM Plex Sans"/>
                <a:sym typeface="IBM Plex Sans"/>
              </a:rPr>
              <a:t>ser interface</a:t>
            </a:r>
            <a:endParaRPr sz="2200"/>
          </a:p>
        </p:txBody>
      </p:sp>
      <p:sp>
        <p:nvSpPr>
          <p:cNvPr id="189" name="Google Shape;189;p29"/>
          <p:cNvSpPr txBox="1"/>
          <p:nvPr/>
        </p:nvSpPr>
        <p:spPr>
          <a:xfrm>
            <a:off x="1028700" y="1778480"/>
            <a:ext cx="58803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499">
                <a:solidFill>
                  <a:srgbClr val="353824"/>
                </a:solidFill>
                <a:latin typeface="IBM Plex Serif"/>
                <a:ea typeface="IBM Plex Serif"/>
                <a:cs typeface="IBM Plex Serif"/>
                <a:sym typeface="IBM Plex Serif"/>
              </a:rPr>
              <a:t>Deliverables</a:t>
            </a:r>
            <a:endParaRPr/>
          </a:p>
        </p:txBody>
      </p:sp>
      <p:cxnSp>
        <p:nvCxnSpPr>
          <p:cNvPr id="190" name="Google Shape;190;p29"/>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sp>
        <p:nvSpPr>
          <p:cNvPr id="191" name="Google Shape;191;p29"/>
          <p:cNvSpPr txBox="1"/>
          <p:nvPr/>
        </p:nvSpPr>
        <p:spPr>
          <a:xfrm>
            <a:off x="2975840" y="4878200"/>
            <a:ext cx="4899300" cy="19365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US" sz="3700">
                <a:solidFill>
                  <a:srgbClr val="353824"/>
                </a:solidFill>
                <a:latin typeface="IBM Plex Sans"/>
                <a:ea typeface="IBM Plex Sans"/>
                <a:cs typeface="IBM Plex Sans"/>
                <a:sym typeface="IBM Plex Sans"/>
              </a:rPr>
              <a:t>Train predictive ML model(s) for waveform recognition</a:t>
            </a:r>
            <a:endParaRPr sz="2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95" name="Shape 195"/>
        <p:cNvGrpSpPr/>
        <p:nvPr/>
      </p:nvGrpSpPr>
      <p:grpSpPr>
        <a:xfrm>
          <a:off x="0" y="0"/>
          <a:ext cx="0" cy="0"/>
          <a:chOff x="0" y="0"/>
          <a:chExt cx="0" cy="0"/>
        </a:xfrm>
      </p:grpSpPr>
      <p:sp>
        <p:nvSpPr>
          <p:cNvPr id="196" name="Google Shape;196;p30"/>
          <p:cNvSpPr/>
          <p:nvPr/>
        </p:nvSpPr>
        <p:spPr>
          <a:xfrm>
            <a:off x="8871900" y="3889500"/>
            <a:ext cx="7815900" cy="25080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30"/>
          <p:cNvSpPr/>
          <p:nvPr/>
        </p:nvSpPr>
        <p:spPr>
          <a:xfrm>
            <a:off x="1186075" y="3847075"/>
            <a:ext cx="6819600" cy="25080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8" name="Google Shape;198;p30"/>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sp>
        <p:nvSpPr>
          <p:cNvPr id="199" name="Google Shape;199;p30"/>
          <p:cNvSpPr txBox="1"/>
          <p:nvPr/>
        </p:nvSpPr>
        <p:spPr>
          <a:xfrm>
            <a:off x="1028700" y="1778475"/>
            <a:ext cx="73503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499">
                <a:solidFill>
                  <a:srgbClr val="353824"/>
                </a:solidFill>
                <a:latin typeface="IBM Plex Serif"/>
                <a:ea typeface="IBM Plex Serif"/>
                <a:cs typeface="IBM Plex Serif"/>
                <a:sym typeface="IBM Plex Serif"/>
              </a:rPr>
              <a:t>Success Criteria</a:t>
            </a:r>
            <a:endParaRPr/>
          </a:p>
        </p:txBody>
      </p:sp>
      <p:sp>
        <p:nvSpPr>
          <p:cNvPr id="200" name="Google Shape;200;p30"/>
          <p:cNvSpPr txBox="1"/>
          <p:nvPr/>
        </p:nvSpPr>
        <p:spPr>
          <a:xfrm>
            <a:off x="3878350" y="7466800"/>
            <a:ext cx="109440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US" sz="4000">
                <a:latin typeface="Cambria"/>
                <a:ea typeface="Cambria"/>
                <a:cs typeface="Cambria"/>
                <a:sym typeface="Cambria"/>
              </a:rPr>
              <a:t>Success = A model that is </a:t>
            </a:r>
            <a:r>
              <a:rPr b="1" i="1" lang="en-US" sz="4000">
                <a:latin typeface="Cambria"/>
                <a:ea typeface="Cambria"/>
                <a:cs typeface="Cambria"/>
                <a:sym typeface="Cambria"/>
              </a:rPr>
              <a:t>intuitive</a:t>
            </a:r>
            <a:r>
              <a:rPr i="1" lang="en-US" sz="4000">
                <a:latin typeface="Cambria"/>
                <a:ea typeface="Cambria"/>
                <a:cs typeface="Cambria"/>
                <a:sym typeface="Cambria"/>
              </a:rPr>
              <a:t> for scientists</a:t>
            </a:r>
            <a:endParaRPr i="1" sz="4000">
              <a:latin typeface="Cambria"/>
              <a:ea typeface="Cambria"/>
              <a:cs typeface="Cambria"/>
              <a:sym typeface="Cambria"/>
            </a:endParaRPr>
          </a:p>
        </p:txBody>
      </p:sp>
      <p:sp>
        <p:nvSpPr>
          <p:cNvPr id="201" name="Google Shape;201;p30"/>
          <p:cNvSpPr txBox="1"/>
          <p:nvPr/>
        </p:nvSpPr>
        <p:spPr>
          <a:xfrm>
            <a:off x="1559408" y="3997700"/>
            <a:ext cx="6819600" cy="177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Machine Learning Goals</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Accurately label EPG recordings</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Integrate seamlessly with GUI</a:t>
            </a:r>
            <a:endParaRPr sz="3200">
              <a:latin typeface="Cambria"/>
              <a:ea typeface="Cambria"/>
              <a:cs typeface="Cambria"/>
              <a:sym typeface="Cambria"/>
            </a:endParaRPr>
          </a:p>
        </p:txBody>
      </p:sp>
      <p:sp>
        <p:nvSpPr>
          <p:cNvPr id="202" name="Google Shape;202;p30"/>
          <p:cNvSpPr txBox="1"/>
          <p:nvPr/>
        </p:nvSpPr>
        <p:spPr>
          <a:xfrm>
            <a:off x="9007163" y="3824525"/>
            <a:ext cx="7815900" cy="253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User Experience Goals</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Simple visualization of data</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User oversight of the automated labeling</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Tools for manual labeling</a:t>
            </a:r>
            <a:endParaRPr sz="3200">
              <a:latin typeface="Cambria"/>
              <a:ea typeface="Cambria"/>
              <a:cs typeface="Cambria"/>
              <a:sym typeface="Cambr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06" name="Shape 206"/>
        <p:cNvGrpSpPr/>
        <p:nvPr/>
      </p:nvGrpSpPr>
      <p:grpSpPr>
        <a:xfrm>
          <a:off x="0" y="0"/>
          <a:ext cx="0" cy="0"/>
          <a:chOff x="0" y="0"/>
          <a:chExt cx="0" cy="0"/>
        </a:xfrm>
      </p:grpSpPr>
      <p:sp>
        <p:nvSpPr>
          <p:cNvPr id="207" name="Google Shape;207;p31"/>
          <p:cNvSpPr txBox="1"/>
          <p:nvPr/>
        </p:nvSpPr>
        <p:spPr>
          <a:xfrm>
            <a:off x="1028700" y="2563168"/>
            <a:ext cx="16115100" cy="53874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Labeling is tedious for humans</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Not deterministic - no single algorithm</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Makes it perfect for a ML model!</a:t>
            </a:r>
            <a:endParaRPr sz="3000">
              <a:solidFill>
                <a:schemeClr val="lt1"/>
              </a:solidFill>
              <a:latin typeface="IBM Plex Sans"/>
              <a:ea typeface="IBM Plex Sans"/>
              <a:cs typeface="IBM Plex Sans"/>
              <a:sym typeface="IBM Plex Sans"/>
            </a:endParaRPr>
          </a:p>
          <a:p>
            <a:pPr indent="0" lvl="0" marL="0" rtl="0" algn="l">
              <a:lnSpc>
                <a:spcPct val="200000"/>
              </a:lnSpc>
              <a:spcBef>
                <a:spcPts val="1200"/>
              </a:spcBef>
              <a:spcAft>
                <a:spcPts val="0"/>
              </a:spcAft>
              <a:buNone/>
            </a:pPr>
            <a:r>
              <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120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Automated recognition</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Removes human error</a:t>
            </a:r>
            <a:endParaRPr sz="3000">
              <a:solidFill>
                <a:schemeClr val="lt1"/>
              </a:solidFill>
              <a:latin typeface="IBM Plex Sans"/>
              <a:ea typeface="IBM Plex Sans"/>
              <a:cs typeface="IBM Plex Sans"/>
              <a:sym typeface="IBM Plex Sans"/>
            </a:endParaRPr>
          </a:p>
        </p:txBody>
      </p:sp>
      <p:sp>
        <p:nvSpPr>
          <p:cNvPr id="208" name="Google Shape;208;p31"/>
          <p:cNvSpPr txBox="1"/>
          <p:nvPr/>
        </p:nvSpPr>
        <p:spPr>
          <a:xfrm>
            <a:off x="1014311" y="1219570"/>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Why ML?</a:t>
            </a:r>
            <a:endParaRPr sz="6500">
              <a:solidFill>
                <a:srgbClr val="353824"/>
              </a:solidFill>
              <a:latin typeface="IBM Plex Serif"/>
              <a:ea typeface="IBM Plex Serif"/>
              <a:cs typeface="IBM Plex Serif"/>
              <a:sym typeface="IBM Plex Serif"/>
            </a:endParaRPr>
          </a:p>
        </p:txBody>
      </p:sp>
      <p:cxnSp>
        <p:nvCxnSpPr>
          <p:cNvPr id="209" name="Google Shape;209;p31"/>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3EB"/>
        </a:solidFill>
      </p:bgPr>
    </p:bg>
    <p:spTree>
      <p:nvGrpSpPr>
        <p:cNvPr id="65" name="Shape 65"/>
        <p:cNvGrpSpPr/>
        <p:nvPr/>
      </p:nvGrpSpPr>
      <p:grpSpPr>
        <a:xfrm>
          <a:off x="0" y="0"/>
          <a:ext cx="0" cy="0"/>
          <a:chOff x="0" y="0"/>
          <a:chExt cx="0" cy="0"/>
        </a:xfrm>
      </p:grpSpPr>
      <p:sp>
        <p:nvSpPr>
          <p:cNvPr id="66" name="Google Shape;66;p14"/>
          <p:cNvSpPr txBox="1"/>
          <p:nvPr/>
        </p:nvSpPr>
        <p:spPr>
          <a:xfrm>
            <a:off x="8154955" y="1876767"/>
            <a:ext cx="9104400" cy="135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8799">
                <a:solidFill>
                  <a:srgbClr val="353824"/>
                </a:solidFill>
                <a:latin typeface="IBM Plex Serif"/>
                <a:ea typeface="IBM Plex Serif"/>
                <a:cs typeface="IBM Plex Serif"/>
                <a:sym typeface="IBM Plex Serif"/>
              </a:rPr>
              <a:t>Outline</a:t>
            </a:r>
            <a:endParaRPr/>
          </a:p>
        </p:txBody>
      </p:sp>
      <p:sp>
        <p:nvSpPr>
          <p:cNvPr id="67" name="Google Shape;67;p14"/>
          <p:cNvSpPr txBox="1"/>
          <p:nvPr/>
        </p:nvSpPr>
        <p:spPr>
          <a:xfrm>
            <a:off x="9619970" y="4453770"/>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Background</a:t>
            </a:r>
            <a:endParaRPr/>
          </a:p>
        </p:txBody>
      </p:sp>
      <p:sp>
        <p:nvSpPr>
          <p:cNvPr id="68" name="Google Shape;68;p14"/>
          <p:cNvSpPr txBox="1"/>
          <p:nvPr/>
        </p:nvSpPr>
        <p:spPr>
          <a:xfrm>
            <a:off x="9619970" y="5557600"/>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Project Goals</a:t>
            </a:r>
            <a:endParaRPr/>
          </a:p>
        </p:txBody>
      </p:sp>
      <p:sp>
        <p:nvSpPr>
          <p:cNvPr id="69" name="Google Shape;69;p14"/>
          <p:cNvSpPr txBox="1"/>
          <p:nvPr/>
        </p:nvSpPr>
        <p:spPr>
          <a:xfrm>
            <a:off x="9619970" y="6668976"/>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Accomplishments</a:t>
            </a:r>
            <a:endParaRPr/>
          </a:p>
        </p:txBody>
      </p:sp>
      <p:sp>
        <p:nvSpPr>
          <p:cNvPr id="70" name="Google Shape;70;p14"/>
          <p:cNvSpPr txBox="1"/>
          <p:nvPr/>
        </p:nvSpPr>
        <p:spPr>
          <a:xfrm>
            <a:off x="9619970" y="7780352"/>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Final Steps</a:t>
            </a:r>
            <a:endParaRPr/>
          </a:p>
        </p:txBody>
      </p:sp>
      <p:sp>
        <p:nvSpPr>
          <p:cNvPr id="71" name="Google Shape;71;p14"/>
          <p:cNvSpPr txBox="1"/>
          <p:nvPr/>
        </p:nvSpPr>
        <p:spPr>
          <a:xfrm>
            <a:off x="8154955" y="4163490"/>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01</a:t>
            </a:r>
            <a:endParaRPr/>
          </a:p>
        </p:txBody>
      </p:sp>
      <p:sp>
        <p:nvSpPr>
          <p:cNvPr id="72" name="Google Shape;72;p14"/>
          <p:cNvSpPr txBox="1"/>
          <p:nvPr/>
        </p:nvSpPr>
        <p:spPr>
          <a:xfrm>
            <a:off x="8155011" y="5291049"/>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02</a:t>
            </a:r>
            <a:endParaRPr/>
          </a:p>
        </p:txBody>
      </p:sp>
      <p:sp>
        <p:nvSpPr>
          <p:cNvPr id="73" name="Google Shape;73;p14"/>
          <p:cNvSpPr txBox="1"/>
          <p:nvPr/>
        </p:nvSpPr>
        <p:spPr>
          <a:xfrm>
            <a:off x="8154955" y="6418613"/>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03</a:t>
            </a:r>
            <a:endParaRPr/>
          </a:p>
        </p:txBody>
      </p:sp>
      <p:sp>
        <p:nvSpPr>
          <p:cNvPr id="74" name="Google Shape;74;p14"/>
          <p:cNvSpPr txBox="1"/>
          <p:nvPr/>
        </p:nvSpPr>
        <p:spPr>
          <a:xfrm>
            <a:off x="8154955" y="7577451"/>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04</a:t>
            </a:r>
            <a:endParaRPr/>
          </a:p>
        </p:txBody>
      </p:sp>
      <p:pic>
        <p:nvPicPr>
          <p:cNvPr id="75" name="Google Shape;75;p14"/>
          <p:cNvPicPr preferRelativeResize="0"/>
          <p:nvPr/>
        </p:nvPicPr>
        <p:blipFill rotWithShape="1">
          <a:blip r:embed="rId3">
            <a:alphaModFix/>
          </a:blip>
          <a:srcRect b="0" l="48504" r="0" t="0"/>
          <a:stretch/>
        </p:blipFill>
        <p:spPr>
          <a:xfrm>
            <a:off x="-2" y="741200"/>
            <a:ext cx="6445251" cy="954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13" name="Shape 213"/>
        <p:cNvGrpSpPr/>
        <p:nvPr/>
      </p:nvGrpSpPr>
      <p:grpSpPr>
        <a:xfrm>
          <a:off x="0" y="0"/>
          <a:ext cx="0" cy="0"/>
          <a:chOff x="0" y="0"/>
          <a:chExt cx="0" cy="0"/>
        </a:xfrm>
      </p:grpSpPr>
      <p:sp>
        <p:nvSpPr>
          <p:cNvPr id="214" name="Google Shape;214;p32"/>
          <p:cNvSpPr txBox="1"/>
          <p:nvPr/>
        </p:nvSpPr>
        <p:spPr>
          <a:xfrm>
            <a:off x="1028700" y="2563168"/>
            <a:ext cx="16115100" cy="24627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Windaq is inefficient and cumbersome</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Doesn’t work with ML</a:t>
            </a:r>
            <a:endParaRPr sz="3000">
              <a:solidFill>
                <a:schemeClr val="lt1"/>
              </a:solidFill>
              <a:latin typeface="IBM Plex Sans"/>
              <a:ea typeface="IBM Plex Sans"/>
              <a:cs typeface="IBM Plex Sans"/>
              <a:sym typeface="IBM Plex Sans"/>
            </a:endParaRPr>
          </a:p>
          <a:p>
            <a:pPr indent="0" lvl="0" marL="0" rtl="0" algn="l">
              <a:lnSpc>
                <a:spcPct val="200000"/>
              </a:lnSpc>
              <a:spcBef>
                <a:spcPts val="1200"/>
              </a:spcBef>
              <a:spcAft>
                <a:spcPts val="1200"/>
              </a:spcAft>
              <a:buNone/>
            </a:pPr>
            <a:r>
              <a:t/>
            </a:r>
            <a:endParaRPr sz="3000">
              <a:solidFill>
                <a:srgbClr val="F5F3EB"/>
              </a:solidFill>
              <a:latin typeface="IBM Plex Sans"/>
              <a:ea typeface="IBM Plex Sans"/>
              <a:cs typeface="IBM Plex Sans"/>
              <a:sym typeface="IBM Plex Sans"/>
            </a:endParaRPr>
          </a:p>
        </p:txBody>
      </p:sp>
      <p:sp>
        <p:nvSpPr>
          <p:cNvPr id="215" name="Google Shape;215;p32"/>
          <p:cNvSpPr txBox="1"/>
          <p:nvPr/>
        </p:nvSpPr>
        <p:spPr>
          <a:xfrm>
            <a:off x="1014211" y="1290870"/>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Why do they need a GUI?</a:t>
            </a:r>
            <a:endParaRPr sz="6500">
              <a:solidFill>
                <a:srgbClr val="353824"/>
              </a:solidFill>
              <a:latin typeface="IBM Plex Serif"/>
              <a:ea typeface="IBM Plex Serif"/>
              <a:cs typeface="IBM Plex Serif"/>
              <a:sym typeface="IBM Plex Serif"/>
            </a:endParaRPr>
          </a:p>
        </p:txBody>
      </p:sp>
      <p:cxnSp>
        <p:nvCxnSpPr>
          <p:cNvPr id="216" name="Google Shape;216;p32"/>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pic>
        <p:nvPicPr>
          <p:cNvPr id="217" name="Google Shape;217;p32"/>
          <p:cNvPicPr preferRelativeResize="0"/>
          <p:nvPr/>
        </p:nvPicPr>
        <p:blipFill>
          <a:blip r:embed="rId3">
            <a:alphaModFix/>
          </a:blip>
          <a:stretch>
            <a:fillRect/>
          </a:stretch>
        </p:blipFill>
        <p:spPr>
          <a:xfrm>
            <a:off x="6082475" y="3429000"/>
            <a:ext cx="11696375" cy="6569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21" name="Shape 221"/>
        <p:cNvGrpSpPr/>
        <p:nvPr/>
      </p:nvGrpSpPr>
      <p:grpSpPr>
        <a:xfrm>
          <a:off x="0" y="0"/>
          <a:ext cx="0" cy="0"/>
          <a:chOff x="0" y="0"/>
          <a:chExt cx="0" cy="0"/>
        </a:xfrm>
      </p:grpSpPr>
      <p:sp>
        <p:nvSpPr>
          <p:cNvPr id="222" name="Google Shape;222;p33"/>
          <p:cNvSpPr/>
          <p:nvPr/>
        </p:nvSpPr>
        <p:spPr>
          <a:xfrm>
            <a:off x="9729700" y="3647650"/>
            <a:ext cx="6945000" cy="32328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 name="Google Shape;223;p33"/>
          <p:cNvSpPr/>
          <p:nvPr/>
        </p:nvSpPr>
        <p:spPr>
          <a:xfrm>
            <a:off x="984025" y="3647650"/>
            <a:ext cx="6494400" cy="32328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4" name="Google Shape;224;p33"/>
          <p:cNvSpPr txBox="1"/>
          <p:nvPr/>
        </p:nvSpPr>
        <p:spPr>
          <a:xfrm>
            <a:off x="978511" y="1237895"/>
            <a:ext cx="12170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GUI</a:t>
            </a:r>
            <a:endParaRPr/>
          </a:p>
        </p:txBody>
      </p:sp>
      <p:sp>
        <p:nvSpPr>
          <p:cNvPr id="225" name="Google Shape;225;p33"/>
          <p:cNvSpPr txBox="1"/>
          <p:nvPr/>
        </p:nvSpPr>
        <p:spPr>
          <a:xfrm>
            <a:off x="1162195" y="3687450"/>
            <a:ext cx="6819600" cy="291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Visualization (data-to-user)</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Labeled EPG data in time series</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Color-coded regions highlighted</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Overall modernized experience compared to Windaq</a:t>
            </a:r>
            <a:endParaRPr sz="3200">
              <a:latin typeface="Cambria"/>
              <a:ea typeface="Cambria"/>
              <a:cs typeface="Cambria"/>
              <a:sym typeface="Cambria"/>
            </a:endParaRPr>
          </a:p>
        </p:txBody>
      </p:sp>
      <p:sp>
        <p:nvSpPr>
          <p:cNvPr id="226" name="Google Shape;226;p33"/>
          <p:cNvSpPr txBox="1"/>
          <p:nvPr/>
        </p:nvSpPr>
        <p:spPr>
          <a:xfrm>
            <a:off x="9855020" y="3687450"/>
            <a:ext cx="6819600" cy="291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Characterization (user-to-data)</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Apply the ML model to data</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Adjust, delete, modify labels</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Characterization without alterations to dataset</a:t>
            </a:r>
            <a:endParaRPr sz="3200">
              <a:latin typeface="Cambria"/>
              <a:ea typeface="Cambria"/>
              <a:cs typeface="Cambria"/>
              <a:sym typeface="Cambr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30" name="Shape 230"/>
        <p:cNvGrpSpPr/>
        <p:nvPr/>
      </p:nvGrpSpPr>
      <p:grpSpPr>
        <a:xfrm>
          <a:off x="0" y="0"/>
          <a:ext cx="0" cy="0"/>
          <a:chOff x="0" y="0"/>
          <a:chExt cx="0" cy="0"/>
        </a:xfrm>
      </p:grpSpPr>
      <p:sp>
        <p:nvSpPr>
          <p:cNvPr id="231" name="Google Shape;231;p34"/>
          <p:cNvSpPr txBox="1"/>
          <p:nvPr/>
        </p:nvSpPr>
        <p:spPr>
          <a:xfrm>
            <a:off x="1028711" y="1290870"/>
            <a:ext cx="14936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The Software</a:t>
            </a:r>
            <a:endParaRPr>
              <a:solidFill>
                <a:srgbClr val="353824"/>
              </a:solidFill>
            </a:endParaRPr>
          </a:p>
        </p:txBody>
      </p:sp>
      <p:pic>
        <p:nvPicPr>
          <p:cNvPr id="232" name="Google Shape;232;p34" title="SCITO.png"/>
          <p:cNvPicPr preferRelativeResize="0"/>
          <p:nvPr/>
        </p:nvPicPr>
        <p:blipFill>
          <a:blip r:embed="rId3">
            <a:alphaModFix/>
          </a:blip>
          <a:stretch>
            <a:fillRect/>
          </a:stretch>
        </p:blipFill>
        <p:spPr>
          <a:xfrm>
            <a:off x="9000375" y="841120"/>
            <a:ext cx="8364433" cy="7690831"/>
          </a:xfrm>
          <a:prstGeom prst="rect">
            <a:avLst/>
          </a:prstGeom>
          <a:noFill/>
          <a:ln>
            <a:noFill/>
          </a:ln>
        </p:spPr>
      </p:pic>
      <p:sp>
        <p:nvSpPr>
          <p:cNvPr id="233" name="Google Shape;233;p34"/>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sp>
        <p:nvSpPr>
          <p:cNvPr id="234" name="Google Shape;234;p34"/>
          <p:cNvSpPr txBox="1"/>
          <p:nvPr/>
        </p:nvSpPr>
        <p:spPr>
          <a:xfrm>
            <a:off x="11188625" y="8379550"/>
            <a:ext cx="39879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200">
                <a:solidFill>
                  <a:srgbClr val="353824"/>
                </a:solidFill>
                <a:latin typeface="IBM Plex Sans"/>
                <a:ea typeface="IBM Plex Sans"/>
                <a:cs typeface="IBM Plex Sans"/>
                <a:sym typeface="IBM Plex Sans"/>
              </a:rPr>
              <a:t>SCIDO</a:t>
            </a:r>
            <a:endParaRPr sz="7200">
              <a:solidFill>
                <a:srgbClr val="353824"/>
              </a:solidFill>
            </a:endParaRPr>
          </a:p>
        </p:txBody>
      </p:sp>
      <p:sp>
        <p:nvSpPr>
          <p:cNvPr id="235" name="Google Shape;235;p34"/>
          <p:cNvSpPr txBox="1"/>
          <p:nvPr/>
        </p:nvSpPr>
        <p:spPr>
          <a:xfrm>
            <a:off x="2067225" y="3983850"/>
            <a:ext cx="7860900" cy="384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5000">
                <a:solidFill>
                  <a:srgbClr val="353824"/>
                </a:solidFill>
                <a:latin typeface="IBM Plex Sans"/>
                <a:ea typeface="IBM Plex Sans"/>
                <a:cs typeface="IBM Plex Sans"/>
                <a:sym typeface="IBM Plex Sans"/>
              </a:rPr>
              <a:t>Supervised</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5000">
                <a:solidFill>
                  <a:srgbClr val="353824"/>
                </a:solidFill>
                <a:latin typeface="IBM Plex Sans"/>
                <a:ea typeface="IBM Plex Sans"/>
                <a:cs typeface="IBM Plex Sans"/>
                <a:sym typeface="IBM Plex Sans"/>
              </a:rPr>
              <a:t>Classification of</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5000">
                <a:solidFill>
                  <a:srgbClr val="353824"/>
                </a:solidFill>
                <a:latin typeface="IBM Plex Sans"/>
                <a:ea typeface="IBM Plex Sans"/>
                <a:cs typeface="IBM Plex Sans"/>
                <a:sym typeface="IBM Plex Sans"/>
              </a:rPr>
              <a:t>Insect</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5000">
                <a:solidFill>
                  <a:srgbClr val="353824"/>
                </a:solidFill>
                <a:latin typeface="IBM Plex Sans"/>
                <a:ea typeface="IBM Plex Sans"/>
                <a:cs typeface="IBM Plex Sans"/>
                <a:sym typeface="IBM Plex Sans"/>
              </a:rPr>
              <a:t>Data and</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5000">
                <a:solidFill>
                  <a:srgbClr val="353824"/>
                </a:solidFill>
                <a:latin typeface="IBM Plex Sans"/>
                <a:ea typeface="IBM Plex Sans"/>
                <a:cs typeface="IBM Plex Sans"/>
                <a:sym typeface="IBM Plex Sans"/>
              </a:rPr>
              <a:t>Outcomes</a:t>
            </a:r>
            <a:endParaRPr sz="5000">
              <a:solidFill>
                <a:srgbClr val="353824"/>
              </a:solidFill>
              <a:latin typeface="IBM Plex Sans"/>
              <a:ea typeface="IBM Plex Sans"/>
              <a:cs typeface="IBM Plex Sans"/>
              <a:sym typeface="IBM Plex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39" name="Shape 239"/>
        <p:cNvGrpSpPr/>
        <p:nvPr/>
      </p:nvGrpSpPr>
      <p:grpSpPr>
        <a:xfrm>
          <a:off x="0" y="0"/>
          <a:ext cx="0" cy="0"/>
          <a:chOff x="0" y="0"/>
          <a:chExt cx="0" cy="0"/>
        </a:xfrm>
      </p:grpSpPr>
      <p:sp>
        <p:nvSpPr>
          <p:cNvPr id="240" name="Google Shape;240;p35"/>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41" name="Google Shape;241;p35"/>
          <p:cNvPicPr preferRelativeResize="0"/>
          <p:nvPr/>
        </p:nvPicPr>
        <p:blipFill>
          <a:blip r:embed="rId3">
            <a:alphaModFix/>
          </a:blip>
          <a:stretch>
            <a:fillRect/>
          </a:stretch>
        </p:blipFill>
        <p:spPr>
          <a:xfrm>
            <a:off x="1300463" y="476749"/>
            <a:ext cx="15687074" cy="9333501"/>
          </a:xfrm>
          <a:prstGeom prst="rect">
            <a:avLst/>
          </a:prstGeom>
          <a:noFill/>
          <a:ln cap="flat" cmpd="sng" w="38100">
            <a:solidFill>
              <a:srgbClr val="353824"/>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45" name="Shape 245"/>
        <p:cNvGrpSpPr/>
        <p:nvPr/>
      </p:nvGrpSpPr>
      <p:grpSpPr>
        <a:xfrm>
          <a:off x="0" y="0"/>
          <a:ext cx="0" cy="0"/>
          <a:chOff x="0" y="0"/>
          <a:chExt cx="0" cy="0"/>
        </a:xfrm>
      </p:grpSpPr>
      <p:sp>
        <p:nvSpPr>
          <p:cNvPr id="246" name="Google Shape;246;p36"/>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47" name="Google Shape;247;p36" title="openFile.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51" name="Shape 251"/>
        <p:cNvGrpSpPr/>
        <p:nvPr/>
      </p:nvGrpSpPr>
      <p:grpSpPr>
        <a:xfrm>
          <a:off x="0" y="0"/>
          <a:ext cx="0" cy="0"/>
          <a:chOff x="0" y="0"/>
          <a:chExt cx="0" cy="0"/>
        </a:xfrm>
      </p:grpSpPr>
      <p:sp>
        <p:nvSpPr>
          <p:cNvPr id="252" name="Google Shape;252;p37"/>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53" name="Google Shape;253;p37" title="probeSplitter.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57" name="Shape 257"/>
        <p:cNvGrpSpPr/>
        <p:nvPr/>
      </p:nvGrpSpPr>
      <p:grpSpPr>
        <a:xfrm>
          <a:off x="0" y="0"/>
          <a:ext cx="0" cy="0"/>
          <a:chOff x="0" y="0"/>
          <a:chExt cx="0" cy="0"/>
        </a:xfrm>
      </p:grpSpPr>
      <p:sp>
        <p:nvSpPr>
          <p:cNvPr id="258" name="Google Shape;258;p38"/>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59" name="Google Shape;259;p38" title="labeler.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63" name="Shape 263"/>
        <p:cNvGrpSpPr/>
        <p:nvPr/>
      </p:nvGrpSpPr>
      <p:grpSpPr>
        <a:xfrm>
          <a:off x="0" y="0"/>
          <a:ext cx="0" cy="0"/>
          <a:chOff x="0" y="0"/>
          <a:chExt cx="0" cy="0"/>
        </a:xfrm>
      </p:grpSpPr>
      <p:sp>
        <p:nvSpPr>
          <p:cNvPr id="264" name="Google Shape;264;p39"/>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65" name="Google Shape;265;p39" title="settings.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69" name="Shape 269"/>
        <p:cNvGrpSpPr/>
        <p:nvPr/>
      </p:nvGrpSpPr>
      <p:grpSpPr>
        <a:xfrm>
          <a:off x="0" y="0"/>
          <a:ext cx="0" cy="0"/>
          <a:chOff x="0" y="0"/>
          <a:chExt cx="0" cy="0"/>
        </a:xfrm>
      </p:grpSpPr>
      <p:sp>
        <p:nvSpPr>
          <p:cNvPr id="270" name="Google Shape;270;p40"/>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71" name="Google Shape;271;p40" title="navigation.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75" name="Shape 275"/>
        <p:cNvGrpSpPr/>
        <p:nvPr/>
      </p:nvGrpSpPr>
      <p:grpSpPr>
        <a:xfrm>
          <a:off x="0" y="0"/>
          <a:ext cx="0" cy="0"/>
          <a:chOff x="0" y="0"/>
          <a:chExt cx="0" cy="0"/>
        </a:xfrm>
      </p:grpSpPr>
      <p:sp>
        <p:nvSpPr>
          <p:cNvPr id="276" name="Google Shape;276;p41"/>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77" name="Google Shape;277;p41" title="save.gif"/>
          <p:cNvPicPr preferRelativeResize="0"/>
          <p:nvPr/>
        </p:nvPicPr>
        <p:blipFill>
          <a:blip r:embed="rId3">
            <a:alphaModFix/>
          </a:blip>
          <a:stretch>
            <a:fillRect/>
          </a:stretch>
        </p:blipFill>
        <p:spPr>
          <a:xfrm>
            <a:off x="1238475" y="152400"/>
            <a:ext cx="15811047" cy="99821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79" name="Shape 79"/>
        <p:cNvGrpSpPr/>
        <p:nvPr/>
      </p:nvGrpSpPr>
      <p:grpSpPr>
        <a:xfrm>
          <a:off x="0" y="0"/>
          <a:ext cx="0" cy="0"/>
          <a:chOff x="0" y="0"/>
          <a:chExt cx="0" cy="0"/>
        </a:xfrm>
      </p:grpSpPr>
      <p:cxnSp>
        <p:nvCxnSpPr>
          <p:cNvPr id="80" name="Google Shape;80;p1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81" name="Google Shape;81;p15"/>
          <p:cNvPicPr preferRelativeResize="0"/>
          <p:nvPr/>
        </p:nvPicPr>
        <p:blipFill>
          <a:blip r:embed="rId3">
            <a:alphaModFix/>
          </a:blip>
          <a:stretch>
            <a:fillRect/>
          </a:stretch>
        </p:blipFill>
        <p:spPr>
          <a:xfrm>
            <a:off x="4857750" y="1214100"/>
            <a:ext cx="8572500" cy="857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281" name="Shape 281"/>
        <p:cNvGrpSpPr/>
        <p:nvPr/>
      </p:nvGrpSpPr>
      <p:grpSpPr>
        <a:xfrm>
          <a:off x="0" y="0"/>
          <a:ext cx="0" cy="0"/>
          <a:chOff x="0" y="0"/>
          <a:chExt cx="0" cy="0"/>
        </a:xfrm>
      </p:grpSpPr>
      <p:sp>
        <p:nvSpPr>
          <p:cNvPr id="282" name="Google Shape;282;p42"/>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Data</a:t>
            </a:r>
            <a:endParaRPr/>
          </a:p>
        </p:txBody>
      </p:sp>
      <p:cxnSp>
        <p:nvCxnSpPr>
          <p:cNvPr id="283" name="Google Shape;283;p4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284" name="Google Shape;284;p42"/>
          <p:cNvSpPr txBox="1"/>
          <p:nvPr/>
        </p:nvSpPr>
        <p:spPr>
          <a:xfrm>
            <a:off x="1312825" y="2553400"/>
            <a:ext cx="10992000" cy="71463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62 files</a:t>
            </a:r>
            <a:endParaRPr sz="4400">
              <a:solidFill>
                <a:srgbClr val="F5F3EB"/>
              </a:solidFill>
              <a:latin typeface="IBM Plex Sans"/>
              <a:ea typeface="IBM Plex Sans"/>
              <a:cs typeface="IBM Plex Sans"/>
              <a:sym typeface="IBM Plex Sans"/>
            </a:endParaRPr>
          </a:p>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94 probes</a:t>
            </a:r>
            <a:endParaRPr sz="4400">
              <a:solidFill>
                <a:srgbClr val="F5F3EB"/>
              </a:solidFill>
              <a:latin typeface="IBM Plex Sans"/>
              <a:ea typeface="IBM Plex Sans"/>
              <a:cs typeface="IBM Plex Sans"/>
              <a:sym typeface="IBM Plex Sans"/>
            </a:endParaRPr>
          </a:p>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about</a:t>
            </a:r>
            <a:r>
              <a:rPr lang="en-US" sz="4400">
                <a:solidFill>
                  <a:srgbClr val="F5F3EB"/>
                </a:solidFill>
                <a:latin typeface="IBM Plex Sans"/>
                <a:ea typeface="IBM Plex Sans"/>
                <a:cs typeface="IBM Plex Sans"/>
                <a:sym typeface="IBM Plex Sans"/>
              </a:rPr>
              <a:t> 11 hours of data</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4400">
                <a:solidFill>
                  <a:srgbClr val="F5F3EB"/>
                </a:solidFill>
                <a:latin typeface="IBM Plex Sans"/>
                <a:ea typeface="IBM Plex Sans"/>
                <a:cs typeface="IBM Plex Sans"/>
                <a:sym typeface="IBM Plex Sans"/>
              </a:rPr>
              <a:t>Imbalanced data</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Feeding Stage: Hours of Data</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'J': 0.2,</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 'K': 0.1,</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 'L': 4.8,</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 'M': 5.1,</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 'N': 0.7,</a:t>
            </a:r>
            <a:endParaRPr sz="30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3000">
                <a:solidFill>
                  <a:srgbClr val="F5F3EB"/>
                </a:solidFill>
                <a:latin typeface="IBM Plex Sans"/>
                <a:ea typeface="IBM Plex Sans"/>
                <a:cs typeface="IBM Plex Sans"/>
                <a:sym typeface="IBM Plex Sans"/>
              </a:rPr>
              <a:t> 'W': 0.01</a:t>
            </a:r>
            <a:endParaRPr sz="3000">
              <a:solidFill>
                <a:srgbClr val="F5F3EB"/>
              </a:solidFill>
              <a:latin typeface="IBM Plex Sans"/>
              <a:ea typeface="IBM Plex Sans"/>
              <a:cs typeface="IBM Plex Sans"/>
              <a:sym typeface="IBM Plex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288" name="Shape 288"/>
        <p:cNvGrpSpPr/>
        <p:nvPr/>
      </p:nvGrpSpPr>
      <p:grpSpPr>
        <a:xfrm>
          <a:off x="0" y="0"/>
          <a:ext cx="0" cy="0"/>
          <a:chOff x="0" y="0"/>
          <a:chExt cx="0" cy="0"/>
        </a:xfrm>
      </p:grpSpPr>
      <p:sp>
        <p:nvSpPr>
          <p:cNvPr id="289" name="Google Shape;289;p43"/>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Data Augmentation</a:t>
            </a:r>
            <a:endParaRPr sz="6500">
              <a:solidFill>
                <a:srgbClr val="F5F3EB"/>
              </a:solidFill>
              <a:latin typeface="IBM Plex Serif"/>
              <a:ea typeface="IBM Plex Serif"/>
              <a:cs typeface="IBM Plex Serif"/>
              <a:sym typeface="IBM Plex Serif"/>
            </a:endParaRPr>
          </a:p>
        </p:txBody>
      </p:sp>
      <p:cxnSp>
        <p:nvCxnSpPr>
          <p:cNvPr id="290" name="Google Shape;290;p43"/>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291" name="Google Shape;291;p43"/>
          <p:cNvSpPr txBox="1"/>
          <p:nvPr/>
        </p:nvSpPr>
        <p:spPr>
          <a:xfrm>
            <a:off x="774450" y="2606475"/>
            <a:ext cx="8796900" cy="71463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Clr>
                <a:schemeClr val="lt2"/>
              </a:buClr>
              <a:buSzPts val="3600"/>
              <a:buChar char="-"/>
            </a:pPr>
            <a:r>
              <a:rPr lang="en-US" sz="4400">
                <a:solidFill>
                  <a:srgbClr val="F5F3EB"/>
                </a:solidFill>
                <a:latin typeface="IBM Plex Sans"/>
                <a:ea typeface="IBM Plex Sans"/>
                <a:cs typeface="IBM Plex Sans"/>
                <a:sym typeface="IBM Plex Sans"/>
              </a:rPr>
              <a:t>Follow “rules” of the data generating process</a:t>
            </a:r>
            <a:endParaRPr sz="4400">
              <a:solidFill>
                <a:srgbClr val="F5F3EB"/>
              </a:solidFill>
              <a:latin typeface="IBM Plex Sans"/>
              <a:ea typeface="IBM Plex Sans"/>
              <a:cs typeface="IBM Plex Sans"/>
              <a:sym typeface="IBM Plex Sans"/>
            </a:endParaRPr>
          </a:p>
        </p:txBody>
      </p:sp>
      <p:pic>
        <p:nvPicPr>
          <p:cNvPr id="292" name="Google Shape;292;p43"/>
          <p:cNvPicPr preferRelativeResize="0"/>
          <p:nvPr/>
        </p:nvPicPr>
        <p:blipFill>
          <a:blip r:embed="rId3">
            <a:alphaModFix/>
          </a:blip>
          <a:stretch>
            <a:fillRect/>
          </a:stretch>
        </p:blipFill>
        <p:spPr>
          <a:xfrm>
            <a:off x="10669025" y="1594176"/>
            <a:ext cx="7239775" cy="4072375"/>
          </a:xfrm>
          <a:prstGeom prst="rect">
            <a:avLst/>
          </a:prstGeom>
          <a:noFill/>
          <a:ln>
            <a:noFill/>
          </a:ln>
        </p:spPr>
      </p:pic>
      <p:pic>
        <p:nvPicPr>
          <p:cNvPr id="293" name="Google Shape;293;p43"/>
          <p:cNvPicPr preferRelativeResize="0"/>
          <p:nvPr/>
        </p:nvPicPr>
        <p:blipFill>
          <a:blip r:embed="rId4">
            <a:alphaModFix/>
          </a:blip>
          <a:stretch>
            <a:fillRect/>
          </a:stretch>
        </p:blipFill>
        <p:spPr>
          <a:xfrm>
            <a:off x="11706975" y="6075676"/>
            <a:ext cx="5087912" cy="4010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297" name="Shape 297"/>
        <p:cNvGrpSpPr/>
        <p:nvPr/>
      </p:nvGrpSpPr>
      <p:grpSpPr>
        <a:xfrm>
          <a:off x="0" y="0"/>
          <a:ext cx="0" cy="0"/>
          <a:chOff x="0" y="0"/>
          <a:chExt cx="0" cy="0"/>
        </a:xfrm>
      </p:grpSpPr>
      <p:sp>
        <p:nvSpPr>
          <p:cNvPr id="298" name="Google Shape;298;p44"/>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Main Model: UNet</a:t>
            </a:r>
            <a:endParaRPr sz="6500">
              <a:solidFill>
                <a:srgbClr val="F5F3EB"/>
              </a:solidFill>
              <a:latin typeface="IBM Plex Serif"/>
              <a:ea typeface="IBM Plex Serif"/>
              <a:cs typeface="IBM Plex Serif"/>
              <a:sym typeface="IBM Plex Serif"/>
            </a:endParaRPr>
          </a:p>
        </p:txBody>
      </p:sp>
      <p:cxnSp>
        <p:nvCxnSpPr>
          <p:cNvPr id="299" name="Google Shape;299;p44"/>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00" name="Google Shape;300;p44"/>
          <p:cNvPicPr preferRelativeResize="0"/>
          <p:nvPr/>
        </p:nvPicPr>
        <p:blipFill>
          <a:blip r:embed="rId3">
            <a:alphaModFix/>
          </a:blip>
          <a:stretch>
            <a:fillRect/>
          </a:stretch>
        </p:blipFill>
        <p:spPr>
          <a:xfrm>
            <a:off x="2499525" y="2443780"/>
            <a:ext cx="11954401" cy="75532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04" name="Shape 304"/>
        <p:cNvGrpSpPr/>
        <p:nvPr/>
      </p:nvGrpSpPr>
      <p:grpSpPr>
        <a:xfrm>
          <a:off x="0" y="0"/>
          <a:ext cx="0" cy="0"/>
          <a:chOff x="0" y="0"/>
          <a:chExt cx="0" cy="0"/>
        </a:xfrm>
      </p:grpSpPr>
      <p:sp>
        <p:nvSpPr>
          <p:cNvPr id="305" name="Google Shape;305;p45"/>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Main Model: UNet</a:t>
            </a:r>
            <a:endParaRPr sz="6500">
              <a:solidFill>
                <a:srgbClr val="F5F3EB"/>
              </a:solidFill>
              <a:latin typeface="IBM Plex Serif"/>
              <a:ea typeface="IBM Plex Serif"/>
              <a:cs typeface="IBM Plex Serif"/>
              <a:sym typeface="IBM Plex Serif"/>
            </a:endParaRPr>
          </a:p>
        </p:txBody>
      </p:sp>
      <p:cxnSp>
        <p:nvCxnSpPr>
          <p:cNvPr id="306" name="Google Shape;306;p4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07" name="Google Shape;307;p45"/>
          <p:cNvSpPr txBox="1"/>
          <p:nvPr/>
        </p:nvSpPr>
        <p:spPr>
          <a:xfrm>
            <a:off x="1333500" y="2782000"/>
            <a:ext cx="9445200" cy="71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Pros: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Good at segmentation</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Large receptive field</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Highly expressive</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Cons: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Prone</a:t>
            </a:r>
            <a:r>
              <a:rPr lang="en-US" sz="4400">
                <a:solidFill>
                  <a:srgbClr val="F5F3EB"/>
                </a:solidFill>
                <a:latin typeface="IBM Plex Sans"/>
                <a:ea typeface="IBM Plex Sans"/>
                <a:cs typeface="IBM Plex Sans"/>
                <a:sym typeface="IBM Plex Sans"/>
              </a:rPr>
              <a:t> to overfitting</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11" name="Shape 311"/>
        <p:cNvGrpSpPr/>
        <p:nvPr/>
      </p:nvGrpSpPr>
      <p:grpSpPr>
        <a:xfrm>
          <a:off x="0" y="0"/>
          <a:ext cx="0" cy="0"/>
          <a:chOff x="0" y="0"/>
          <a:chExt cx="0" cy="0"/>
        </a:xfrm>
      </p:grpSpPr>
      <p:sp>
        <p:nvSpPr>
          <p:cNvPr id="312" name="Google Shape;312;p46"/>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Main Model: UNet</a:t>
            </a:r>
            <a:endParaRPr sz="6500">
              <a:solidFill>
                <a:srgbClr val="F5F3EB"/>
              </a:solidFill>
              <a:latin typeface="IBM Plex Serif"/>
              <a:ea typeface="IBM Plex Serif"/>
              <a:cs typeface="IBM Plex Serif"/>
              <a:sym typeface="IBM Plex Serif"/>
            </a:endParaRPr>
          </a:p>
        </p:txBody>
      </p:sp>
      <p:cxnSp>
        <p:nvCxnSpPr>
          <p:cNvPr id="313" name="Google Shape;313;p4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14" name="Google Shape;314;p46"/>
          <p:cNvSpPr txBox="1"/>
          <p:nvPr/>
        </p:nvSpPr>
        <p:spPr>
          <a:xfrm>
            <a:off x="774450" y="2606475"/>
            <a:ext cx="10992000" cy="71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Accuracy: ~75%</a:t>
            </a:r>
            <a:endParaRPr sz="4400">
              <a:solidFill>
                <a:srgbClr val="F5F3EB"/>
              </a:solidFill>
              <a:latin typeface="IBM Plex Sans"/>
              <a:ea typeface="IBM Plex Sans"/>
              <a:cs typeface="IBM Plex Sans"/>
              <a:sym typeface="IBM Plex Sans"/>
            </a:endParaRPr>
          </a:p>
        </p:txBody>
      </p:sp>
      <p:pic>
        <p:nvPicPr>
          <p:cNvPr id="315" name="Google Shape;315;p46"/>
          <p:cNvPicPr preferRelativeResize="0"/>
          <p:nvPr/>
        </p:nvPicPr>
        <p:blipFill>
          <a:blip r:embed="rId3">
            <a:alphaModFix/>
          </a:blip>
          <a:stretch>
            <a:fillRect/>
          </a:stretch>
        </p:blipFill>
        <p:spPr>
          <a:xfrm>
            <a:off x="4671300" y="4060274"/>
            <a:ext cx="7610850" cy="3942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19" name="Shape 319"/>
        <p:cNvGrpSpPr/>
        <p:nvPr/>
      </p:nvGrpSpPr>
      <p:grpSpPr>
        <a:xfrm>
          <a:off x="0" y="0"/>
          <a:ext cx="0" cy="0"/>
          <a:chOff x="0" y="0"/>
          <a:chExt cx="0" cy="0"/>
        </a:xfrm>
      </p:grpSpPr>
      <p:sp>
        <p:nvSpPr>
          <p:cNvPr id="320" name="Google Shape;320;p47"/>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Main Model: UNet</a:t>
            </a:r>
            <a:endParaRPr sz="6500">
              <a:solidFill>
                <a:srgbClr val="F5F3EB"/>
              </a:solidFill>
              <a:latin typeface="IBM Plex Serif"/>
              <a:ea typeface="IBM Plex Serif"/>
              <a:cs typeface="IBM Plex Serif"/>
              <a:sym typeface="IBM Plex Serif"/>
            </a:endParaRPr>
          </a:p>
        </p:txBody>
      </p:sp>
      <p:cxnSp>
        <p:nvCxnSpPr>
          <p:cNvPr id="321" name="Google Shape;321;p4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22" name="Google Shape;322;p47"/>
          <p:cNvSpPr txBox="1"/>
          <p:nvPr/>
        </p:nvSpPr>
        <p:spPr>
          <a:xfrm>
            <a:off x="774450" y="2606475"/>
            <a:ext cx="9445200" cy="71463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sz="4400">
              <a:solidFill>
                <a:srgbClr val="F5F3EB"/>
              </a:solidFill>
              <a:latin typeface="IBM Plex Sans"/>
              <a:ea typeface="IBM Plex Sans"/>
              <a:cs typeface="IBM Plex Sans"/>
              <a:sym typeface="IBM Plex Sans"/>
            </a:endParaRPr>
          </a:p>
        </p:txBody>
      </p:sp>
      <p:pic>
        <p:nvPicPr>
          <p:cNvPr id="323" name="Google Shape;323;p47"/>
          <p:cNvPicPr preferRelativeResize="0"/>
          <p:nvPr/>
        </p:nvPicPr>
        <p:blipFill rotWithShape="1">
          <a:blip r:embed="rId3">
            <a:alphaModFix/>
          </a:blip>
          <a:srcRect b="5051" l="0" r="0" t="0"/>
          <a:stretch/>
        </p:blipFill>
        <p:spPr>
          <a:xfrm>
            <a:off x="2498400" y="2924475"/>
            <a:ext cx="13291201" cy="6014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27" name="Shape 327"/>
        <p:cNvGrpSpPr/>
        <p:nvPr/>
      </p:nvGrpSpPr>
      <p:grpSpPr>
        <a:xfrm>
          <a:off x="0" y="0"/>
          <a:ext cx="0" cy="0"/>
          <a:chOff x="0" y="0"/>
          <a:chExt cx="0" cy="0"/>
        </a:xfrm>
      </p:grpSpPr>
      <p:sp>
        <p:nvSpPr>
          <p:cNvPr id="328" name="Google Shape;328;p48"/>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Post Processing</a:t>
            </a:r>
            <a:endParaRPr sz="6500">
              <a:solidFill>
                <a:srgbClr val="F5F3EB"/>
              </a:solidFill>
              <a:latin typeface="IBM Plex Serif"/>
              <a:ea typeface="IBM Plex Serif"/>
              <a:cs typeface="IBM Plex Serif"/>
              <a:sym typeface="IBM Plex Serif"/>
            </a:endParaRPr>
          </a:p>
        </p:txBody>
      </p:sp>
      <p:cxnSp>
        <p:nvCxnSpPr>
          <p:cNvPr id="329" name="Google Shape;329;p4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30" name="Google Shape;330;p48"/>
          <p:cNvSpPr txBox="1"/>
          <p:nvPr/>
        </p:nvSpPr>
        <p:spPr>
          <a:xfrm>
            <a:off x="1171825" y="2685875"/>
            <a:ext cx="7306800" cy="7146300"/>
          </a:xfrm>
          <a:prstGeom prst="rect">
            <a:avLst/>
          </a:prstGeom>
          <a:noFill/>
          <a:ln>
            <a:noFill/>
          </a:ln>
        </p:spPr>
        <p:txBody>
          <a:bodyPr anchorCtr="0" anchor="t" bIns="91425" lIns="91425" spcFirstLastPara="1" rIns="91425" wrap="square" tIns="91425">
            <a:noAutofit/>
          </a:bodyPr>
          <a:lstStyle/>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Problem: “Barcodes”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Solutions</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Smoothing filter</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Barcode cutter</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HMM</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HSMM</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34" name="Shape 334"/>
        <p:cNvGrpSpPr/>
        <p:nvPr/>
      </p:nvGrpSpPr>
      <p:grpSpPr>
        <a:xfrm>
          <a:off x="0" y="0"/>
          <a:ext cx="0" cy="0"/>
          <a:chOff x="0" y="0"/>
          <a:chExt cx="0" cy="0"/>
        </a:xfrm>
      </p:grpSpPr>
      <p:sp>
        <p:nvSpPr>
          <p:cNvPr id="335" name="Google Shape;335;p49"/>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Example: HMM Postprocessor</a:t>
            </a:r>
            <a:endParaRPr sz="6500">
              <a:solidFill>
                <a:srgbClr val="F5F3EB"/>
              </a:solidFill>
              <a:latin typeface="IBM Plex Serif"/>
              <a:ea typeface="IBM Plex Serif"/>
              <a:cs typeface="IBM Plex Serif"/>
              <a:sym typeface="IBM Plex Serif"/>
            </a:endParaRPr>
          </a:p>
        </p:txBody>
      </p:sp>
      <p:cxnSp>
        <p:nvCxnSpPr>
          <p:cNvPr id="336" name="Google Shape;336;p49"/>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37" name="Google Shape;337;p49" title="UNET_AUGMENT_WITH_POST_cxthand8sep2021no1_0.png"/>
          <p:cNvPicPr preferRelativeResize="0"/>
          <p:nvPr/>
        </p:nvPicPr>
        <p:blipFill>
          <a:blip r:embed="rId3">
            <a:alphaModFix/>
          </a:blip>
          <a:stretch>
            <a:fillRect/>
          </a:stretch>
        </p:blipFill>
        <p:spPr>
          <a:xfrm>
            <a:off x="9144000" y="2637850"/>
            <a:ext cx="9144000" cy="6878938"/>
          </a:xfrm>
          <a:prstGeom prst="rect">
            <a:avLst/>
          </a:prstGeom>
          <a:noFill/>
          <a:ln>
            <a:noFill/>
          </a:ln>
        </p:spPr>
      </p:pic>
      <p:pic>
        <p:nvPicPr>
          <p:cNvPr id="338" name="Google Shape;338;p49" title="UNET_AUGMENT_NO_POST_cxthand8sep2021no1_0.png"/>
          <p:cNvPicPr preferRelativeResize="0"/>
          <p:nvPr/>
        </p:nvPicPr>
        <p:blipFill>
          <a:blip r:embed="rId4">
            <a:alphaModFix/>
          </a:blip>
          <a:stretch>
            <a:fillRect/>
          </a:stretch>
        </p:blipFill>
        <p:spPr>
          <a:xfrm>
            <a:off x="0" y="2637857"/>
            <a:ext cx="9144000" cy="687894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42" name="Shape 342"/>
        <p:cNvGrpSpPr/>
        <p:nvPr/>
      </p:nvGrpSpPr>
      <p:grpSpPr>
        <a:xfrm>
          <a:off x="0" y="0"/>
          <a:ext cx="0" cy="0"/>
          <a:chOff x="0" y="0"/>
          <a:chExt cx="0" cy="0"/>
        </a:xfrm>
      </p:grpSpPr>
      <p:sp>
        <p:nvSpPr>
          <p:cNvPr id="343" name="Google Shape;343;p50"/>
          <p:cNvSpPr txBox="1"/>
          <p:nvPr/>
        </p:nvSpPr>
        <p:spPr>
          <a:xfrm>
            <a:off x="1028700" y="2563168"/>
            <a:ext cx="16115100" cy="32325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Liaisons are experts in </a:t>
            </a:r>
            <a:r>
              <a:rPr lang="en-US" sz="3000">
                <a:solidFill>
                  <a:srgbClr val="F5F3EB"/>
                </a:solidFill>
                <a:latin typeface="IBM Plex Sans"/>
                <a:ea typeface="IBM Plex Sans"/>
                <a:cs typeface="IBM Plex Sans"/>
                <a:sym typeface="IBM Plex Sans"/>
              </a:rPr>
              <a:t>entomology</a:t>
            </a:r>
            <a:r>
              <a:rPr lang="en-US" sz="3000">
                <a:solidFill>
                  <a:srgbClr val="F5F3EB"/>
                </a:solidFill>
                <a:latin typeface="IBM Plex Sans"/>
                <a:ea typeface="IBM Plex Sans"/>
                <a:cs typeface="IBM Plex Sans"/>
                <a:sym typeface="IBM Plex Sans"/>
              </a:rPr>
              <a:t> but lack computer science experience</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Model output is never perfect, usually needs some manual adjustment</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Important to convey system limitations</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P</a:t>
            </a:r>
            <a:r>
              <a:rPr lang="en-US" sz="3000">
                <a:solidFill>
                  <a:srgbClr val="F5F3EB"/>
                </a:solidFill>
                <a:latin typeface="IBM Plex Sans"/>
                <a:ea typeface="IBM Plex Sans"/>
                <a:cs typeface="IBM Plex Sans"/>
                <a:sym typeface="IBM Plex Sans"/>
              </a:rPr>
              <a:t>otential for negative impact on science if output is blindly trusted</a:t>
            </a:r>
            <a:endParaRPr sz="3000">
              <a:solidFill>
                <a:srgbClr val="F5F3EB"/>
              </a:solidFill>
              <a:latin typeface="IBM Plex Sans"/>
              <a:ea typeface="IBM Plex Sans"/>
              <a:cs typeface="IBM Plex Sans"/>
              <a:sym typeface="IBM Plex Sans"/>
            </a:endParaRPr>
          </a:p>
        </p:txBody>
      </p:sp>
      <p:sp>
        <p:nvSpPr>
          <p:cNvPr id="344" name="Google Shape;344;p50"/>
          <p:cNvSpPr txBox="1"/>
          <p:nvPr/>
        </p:nvSpPr>
        <p:spPr>
          <a:xfrm>
            <a:off x="1028711" y="1295758"/>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Limitations</a:t>
            </a:r>
            <a:endParaRPr sz="6500">
              <a:solidFill>
                <a:srgbClr val="F5F3EB"/>
              </a:solidFill>
              <a:latin typeface="IBM Plex Serif"/>
              <a:ea typeface="IBM Plex Serif"/>
              <a:cs typeface="IBM Plex Serif"/>
              <a:sym typeface="IBM Plex Serif"/>
            </a:endParaRPr>
          </a:p>
        </p:txBody>
      </p:sp>
      <p:cxnSp>
        <p:nvCxnSpPr>
          <p:cNvPr id="345" name="Google Shape;345;p50"/>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49" name="Shape 349"/>
        <p:cNvGrpSpPr/>
        <p:nvPr/>
      </p:nvGrpSpPr>
      <p:grpSpPr>
        <a:xfrm>
          <a:off x="0" y="0"/>
          <a:ext cx="0" cy="0"/>
          <a:chOff x="0" y="0"/>
          <a:chExt cx="0" cy="0"/>
        </a:xfrm>
      </p:grpSpPr>
      <p:sp>
        <p:nvSpPr>
          <p:cNvPr id="350" name="Google Shape;350;p51"/>
          <p:cNvSpPr txBox="1"/>
          <p:nvPr/>
        </p:nvSpPr>
        <p:spPr>
          <a:xfrm>
            <a:off x="800100" y="2563175"/>
            <a:ext cx="17384700" cy="60030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GUI</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Have list of features to implement from site visit feedback (mostly plot interaction)</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Machine Learning</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Final optimizations (tuning hyperparameters)</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Model descriptions and performance summary for use in liaison’s paper</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Refactoring to improve code cleanliness</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Documentation for users and developers (important for summer research students)</a:t>
            </a:r>
            <a:endParaRPr sz="3000">
              <a:solidFill>
                <a:srgbClr val="F5F3EB"/>
              </a:solidFill>
              <a:latin typeface="IBM Plex Sans"/>
              <a:ea typeface="IBM Plex Sans"/>
              <a:cs typeface="IBM Plex Sans"/>
              <a:sym typeface="IBM Plex Sans"/>
            </a:endParaRPr>
          </a:p>
        </p:txBody>
      </p:sp>
      <p:sp>
        <p:nvSpPr>
          <p:cNvPr id="351" name="Google Shape;351;p51"/>
          <p:cNvSpPr txBox="1"/>
          <p:nvPr/>
        </p:nvSpPr>
        <p:spPr>
          <a:xfrm>
            <a:off x="1028711" y="1295758"/>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Final steps</a:t>
            </a:r>
            <a:endParaRPr sz="6500">
              <a:solidFill>
                <a:srgbClr val="F5F3EB"/>
              </a:solidFill>
              <a:latin typeface="IBM Plex Serif"/>
              <a:ea typeface="IBM Plex Serif"/>
              <a:cs typeface="IBM Plex Serif"/>
              <a:sym typeface="IBM Plex Serif"/>
            </a:endParaRPr>
          </a:p>
        </p:txBody>
      </p:sp>
      <p:cxnSp>
        <p:nvCxnSpPr>
          <p:cNvPr id="352" name="Google Shape;352;p51"/>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85" name="Shape 85"/>
        <p:cNvGrpSpPr/>
        <p:nvPr/>
      </p:nvGrpSpPr>
      <p:grpSpPr>
        <a:xfrm>
          <a:off x="0" y="0"/>
          <a:ext cx="0" cy="0"/>
          <a:chOff x="0" y="0"/>
          <a:chExt cx="0" cy="0"/>
        </a:xfrm>
      </p:grpSpPr>
      <p:cxnSp>
        <p:nvCxnSpPr>
          <p:cNvPr id="86" name="Google Shape;86;p1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87" name="Google Shape;87;p16"/>
          <p:cNvPicPr preferRelativeResize="0"/>
          <p:nvPr/>
        </p:nvPicPr>
        <p:blipFill>
          <a:blip r:embed="rId3">
            <a:alphaModFix/>
          </a:blip>
          <a:stretch>
            <a:fillRect/>
          </a:stretch>
        </p:blipFill>
        <p:spPr>
          <a:xfrm>
            <a:off x="667400" y="2749688"/>
            <a:ext cx="5170450" cy="5264450"/>
          </a:xfrm>
          <a:prstGeom prst="rect">
            <a:avLst/>
          </a:prstGeom>
          <a:noFill/>
          <a:ln>
            <a:noFill/>
          </a:ln>
        </p:spPr>
      </p:pic>
      <p:pic>
        <p:nvPicPr>
          <p:cNvPr id="88" name="Google Shape;88;p16"/>
          <p:cNvPicPr preferRelativeResize="0"/>
          <p:nvPr/>
        </p:nvPicPr>
        <p:blipFill>
          <a:blip r:embed="rId4">
            <a:alphaModFix/>
          </a:blip>
          <a:stretch>
            <a:fillRect/>
          </a:stretch>
        </p:blipFill>
        <p:spPr>
          <a:xfrm>
            <a:off x="6885750" y="2131562"/>
            <a:ext cx="4516500" cy="6023874"/>
          </a:xfrm>
          <a:prstGeom prst="rect">
            <a:avLst/>
          </a:prstGeom>
          <a:noFill/>
          <a:ln>
            <a:noFill/>
          </a:ln>
        </p:spPr>
      </p:pic>
      <p:pic>
        <p:nvPicPr>
          <p:cNvPr id="89" name="Google Shape;89;p16"/>
          <p:cNvPicPr preferRelativeResize="0"/>
          <p:nvPr/>
        </p:nvPicPr>
        <p:blipFill>
          <a:blip r:embed="rId5">
            <a:alphaModFix/>
          </a:blip>
          <a:stretch>
            <a:fillRect/>
          </a:stretch>
        </p:blipFill>
        <p:spPr>
          <a:xfrm>
            <a:off x="12034472" y="4275150"/>
            <a:ext cx="5608454" cy="3738969"/>
          </a:xfrm>
          <a:prstGeom prst="rect">
            <a:avLst/>
          </a:prstGeom>
          <a:noFill/>
          <a:ln>
            <a:noFill/>
          </a:ln>
        </p:spPr>
      </p:pic>
      <p:sp>
        <p:nvSpPr>
          <p:cNvPr id="90" name="Google Shape;90;p16"/>
          <p:cNvSpPr txBox="1"/>
          <p:nvPr/>
        </p:nvSpPr>
        <p:spPr>
          <a:xfrm>
            <a:off x="2480725" y="8155425"/>
            <a:ext cx="154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Aphid</a:t>
            </a:r>
            <a:endParaRPr sz="3600">
              <a:solidFill>
                <a:schemeClr val="dk1"/>
              </a:solidFill>
              <a:latin typeface="IBM Plex Sans"/>
              <a:ea typeface="IBM Plex Sans"/>
              <a:cs typeface="IBM Plex Sans"/>
              <a:sym typeface="IBM Plex Sans"/>
            </a:endParaRPr>
          </a:p>
        </p:txBody>
      </p:sp>
      <p:sp>
        <p:nvSpPr>
          <p:cNvPr id="91" name="Google Shape;91;p16"/>
          <p:cNvSpPr txBox="1"/>
          <p:nvPr/>
        </p:nvSpPr>
        <p:spPr>
          <a:xfrm>
            <a:off x="7147025"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Sharpshooter</a:t>
            </a:r>
            <a:endParaRPr sz="3600">
              <a:solidFill>
                <a:schemeClr val="dk1"/>
              </a:solidFill>
              <a:latin typeface="IBM Plex Sans"/>
              <a:ea typeface="IBM Plex Sans"/>
              <a:cs typeface="IBM Plex Sans"/>
              <a:sym typeface="IBM Plex Sans"/>
            </a:endParaRPr>
          </a:p>
        </p:txBody>
      </p:sp>
      <p:sp>
        <p:nvSpPr>
          <p:cNvPr id="92" name="Google Shape;92;p16"/>
          <p:cNvSpPr txBox="1"/>
          <p:nvPr/>
        </p:nvSpPr>
        <p:spPr>
          <a:xfrm>
            <a:off x="12841750"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Mosquito</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56" name="Shape 356"/>
        <p:cNvGrpSpPr/>
        <p:nvPr/>
      </p:nvGrpSpPr>
      <p:grpSpPr>
        <a:xfrm>
          <a:off x="0" y="0"/>
          <a:ext cx="0" cy="0"/>
          <a:chOff x="0" y="0"/>
          <a:chExt cx="0" cy="0"/>
        </a:xfrm>
      </p:grpSpPr>
      <p:sp>
        <p:nvSpPr>
          <p:cNvPr id="357" name="Google Shape;357;p52"/>
          <p:cNvSpPr txBox="1"/>
          <p:nvPr/>
        </p:nvSpPr>
        <p:spPr>
          <a:xfrm>
            <a:off x="1028700" y="2565150"/>
            <a:ext cx="8794800" cy="1770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1500" u="none" cap="none" strike="noStrike">
                <a:solidFill>
                  <a:srgbClr val="F5F3EB"/>
                </a:solidFill>
                <a:latin typeface="IBM Plex Serif"/>
                <a:ea typeface="IBM Plex Serif"/>
                <a:cs typeface="IBM Plex Serif"/>
                <a:sym typeface="IBM Plex Serif"/>
              </a:rPr>
              <a:t>Thank you!</a:t>
            </a:r>
            <a:endParaRPr/>
          </a:p>
        </p:txBody>
      </p:sp>
      <p:cxnSp>
        <p:nvCxnSpPr>
          <p:cNvPr id="358" name="Google Shape;358;p5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59" name="Google Shape;359;p52"/>
          <p:cNvSpPr/>
          <p:nvPr/>
        </p:nvSpPr>
        <p:spPr>
          <a:xfrm rot="10800000">
            <a:off x="1028700" y="1212801"/>
            <a:ext cx="609911" cy="465751"/>
          </a:xfrm>
          <a:custGeom>
            <a:rect b="b" l="l" r="r" t="t"/>
            <a:pathLst>
              <a:path extrusionOk="0" h="465751" w="609911">
                <a:moveTo>
                  <a:pt x="0" y="0"/>
                </a:moveTo>
                <a:lnTo>
                  <a:pt x="609911" y="0"/>
                </a:lnTo>
                <a:lnTo>
                  <a:pt x="609911" y="465750"/>
                </a:lnTo>
                <a:lnTo>
                  <a:pt x="0" y="465750"/>
                </a:lnTo>
                <a:lnTo>
                  <a:pt x="0" y="0"/>
                </a:lnTo>
                <a:close/>
              </a:path>
            </a:pathLst>
          </a:custGeom>
          <a:blipFill rotWithShape="1">
            <a:blip r:embed="rId3">
              <a:alphaModFix/>
            </a:blip>
            <a:stretch>
              <a:fillRect b="0" l="0" r="0" t="0"/>
            </a:stretch>
          </a:blipFill>
          <a:ln>
            <a:noFill/>
          </a:ln>
        </p:spPr>
      </p:sp>
      <p:sp>
        <p:nvSpPr>
          <p:cNvPr id="360" name="Google Shape;360;p52"/>
          <p:cNvSpPr txBox="1"/>
          <p:nvPr/>
        </p:nvSpPr>
        <p:spPr>
          <a:xfrm>
            <a:off x="1254775" y="4413650"/>
            <a:ext cx="14179800" cy="147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000">
                <a:solidFill>
                  <a:srgbClr val="F5F3EB"/>
                </a:solidFill>
                <a:latin typeface="IBM Plex Sans"/>
                <a:ea typeface="IBM Plex Sans"/>
                <a:cs typeface="IBM Plex Sans"/>
                <a:sym typeface="IBM Plex Sans"/>
              </a:rPr>
              <a:t>Questions/comments/suggestions?</a:t>
            </a:r>
            <a:endParaRPr sz="4000">
              <a:solidFill>
                <a:srgbClr val="F5F3EB"/>
              </a:solidFill>
              <a:latin typeface="IBM Plex Sans"/>
              <a:ea typeface="IBM Plex Sans"/>
              <a:cs typeface="IBM Plex Sans"/>
              <a:sym typeface="IBM Plex Sans"/>
            </a:endParaRPr>
          </a:p>
          <a:p>
            <a:pPr indent="0" lvl="0" marL="0" marR="0" rtl="0" algn="l">
              <a:lnSpc>
                <a:spcPct val="140000"/>
              </a:lnSpc>
              <a:spcBef>
                <a:spcPts val="0"/>
              </a:spcBef>
              <a:spcAft>
                <a:spcPts val="0"/>
              </a:spcAft>
              <a:buNone/>
            </a:pPr>
            <a:r>
              <a:rPr lang="en-US" sz="4000">
                <a:solidFill>
                  <a:srgbClr val="F5F3EB"/>
                </a:solidFill>
                <a:latin typeface="IBM Plex Sans"/>
                <a:ea typeface="IBM Plex Sans"/>
                <a:cs typeface="IBM Plex Sans"/>
                <a:sym typeface="IBM Plex Sans"/>
              </a:rPr>
              <a:t>We’d love to touch on ML models we’ve tried or next steps!</a:t>
            </a:r>
            <a:endParaRPr sz="4000">
              <a:solidFill>
                <a:srgbClr val="F5F3EB"/>
              </a:solidFill>
              <a:latin typeface="IBM Plex Sans"/>
              <a:ea typeface="IBM Plex Sans"/>
              <a:cs typeface="IBM Plex Sans"/>
              <a:sym typeface="IBM Plex Sans"/>
            </a:endParaRPr>
          </a:p>
        </p:txBody>
      </p:sp>
      <p:sp>
        <p:nvSpPr>
          <p:cNvPr id="361" name="Google Shape;361;p52"/>
          <p:cNvSpPr txBox="1"/>
          <p:nvPr/>
        </p:nvSpPr>
        <p:spPr>
          <a:xfrm>
            <a:off x="1760987" y="1325510"/>
            <a:ext cx="5004300" cy="3384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353824"/>
                </a:solidFill>
                <a:latin typeface="IBM Plex Sans"/>
                <a:ea typeface="IBM Plex Sans"/>
                <a:cs typeface="IBM Plex Sans"/>
                <a:sym typeface="IBM Plex Sans"/>
              </a:rPr>
              <a:t>Your name or organization</a:t>
            </a:r>
            <a:endParaRPr/>
          </a:p>
        </p:txBody>
      </p:sp>
      <p:sp>
        <p:nvSpPr>
          <p:cNvPr id="362" name="Google Shape;362;p52"/>
          <p:cNvSpPr txBox="1"/>
          <p:nvPr/>
        </p:nvSpPr>
        <p:spPr>
          <a:xfrm>
            <a:off x="1238350" y="6753338"/>
            <a:ext cx="9549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EDE6DD"/>
                </a:solidFill>
                <a:latin typeface="IBM Plex Sans"/>
                <a:ea typeface="IBM Plex Sans"/>
                <a:cs typeface="IBM Plex Sans"/>
                <a:sym typeface="IBM Plex Sans"/>
              </a:rPr>
              <a:t>Acknowledgements</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USDA (58-2034-3-445)</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USDA (58-3022-4-034)</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NSF (DBI - 2304787)</a:t>
            </a:r>
            <a:endParaRPr sz="4000">
              <a:solidFill>
                <a:srgbClr val="EDE6DD"/>
              </a:solidFill>
              <a:latin typeface="IBM Plex Sans"/>
              <a:ea typeface="IBM Plex Sans"/>
              <a:cs typeface="IBM Plex Sans"/>
              <a:sym typeface="IBM Plex Sans"/>
            </a:endParaRPr>
          </a:p>
        </p:txBody>
      </p:sp>
      <p:sp>
        <p:nvSpPr>
          <p:cNvPr id="363" name="Google Shape;363;p52"/>
          <p:cNvSpPr txBox="1"/>
          <p:nvPr/>
        </p:nvSpPr>
        <p:spPr>
          <a:xfrm>
            <a:off x="-2710400" y="3990225"/>
            <a:ext cx="1627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96" name="Shape 96"/>
        <p:cNvGrpSpPr/>
        <p:nvPr/>
      </p:nvGrpSpPr>
      <p:grpSpPr>
        <a:xfrm>
          <a:off x="0" y="0"/>
          <a:ext cx="0" cy="0"/>
          <a:chOff x="0" y="0"/>
          <a:chExt cx="0" cy="0"/>
        </a:xfrm>
      </p:grpSpPr>
      <p:cxnSp>
        <p:nvCxnSpPr>
          <p:cNvPr id="97" name="Google Shape;97;p1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98" name="Google Shape;98;p17"/>
          <p:cNvPicPr preferRelativeResize="0"/>
          <p:nvPr/>
        </p:nvPicPr>
        <p:blipFill>
          <a:blip r:embed="rId3">
            <a:alphaModFix/>
          </a:blip>
          <a:stretch>
            <a:fillRect/>
          </a:stretch>
        </p:blipFill>
        <p:spPr>
          <a:xfrm>
            <a:off x="4051600" y="1396338"/>
            <a:ext cx="10184801" cy="6687200"/>
          </a:xfrm>
          <a:prstGeom prst="rect">
            <a:avLst/>
          </a:prstGeom>
          <a:noFill/>
          <a:ln>
            <a:noFill/>
          </a:ln>
        </p:spPr>
      </p:pic>
      <p:sp>
        <p:nvSpPr>
          <p:cNvPr id="99" name="Google Shape;99;p17"/>
          <p:cNvSpPr txBox="1"/>
          <p:nvPr/>
        </p:nvSpPr>
        <p:spPr>
          <a:xfrm>
            <a:off x="3242475" y="8319625"/>
            <a:ext cx="11803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400">
                <a:solidFill>
                  <a:srgbClr val="F5F3EB"/>
                </a:solidFill>
                <a:latin typeface="IBM Plex Sans"/>
                <a:ea typeface="IBM Plex Sans"/>
                <a:cs typeface="IBM Plex Sans"/>
                <a:sym typeface="IBM Plex Sans"/>
              </a:rPr>
              <a:t>Pierce’s Disease caused by Sharpshooters </a:t>
            </a:r>
            <a:endParaRPr sz="4400">
              <a:solidFill>
                <a:srgbClr val="F5F3EB"/>
              </a:solidFill>
              <a:latin typeface="IBM Plex Sans"/>
              <a:ea typeface="IBM Plex Sans"/>
              <a:cs typeface="IBM Plex Sans"/>
              <a:sym typeface="IBM Plex Sans"/>
            </a:endParaRPr>
          </a:p>
          <a:p>
            <a:pPr indent="0" lvl="0" marL="0" rtl="0" algn="ctr">
              <a:spcBef>
                <a:spcPts val="0"/>
              </a:spcBef>
              <a:spcAft>
                <a:spcPts val="0"/>
              </a:spcAft>
              <a:buNone/>
            </a:pPr>
            <a:r>
              <a:rPr lang="en-US" sz="4400">
                <a:solidFill>
                  <a:srgbClr val="F5F3EB"/>
                </a:solidFill>
                <a:latin typeface="IBM Plex Sans"/>
                <a:ea typeface="IBM Plex Sans"/>
                <a:cs typeface="IBM Plex Sans"/>
                <a:sym typeface="IBM Plex Sans"/>
              </a:rPr>
              <a:t>(University of California)</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03" name="Shape 103"/>
        <p:cNvGrpSpPr/>
        <p:nvPr/>
      </p:nvGrpSpPr>
      <p:grpSpPr>
        <a:xfrm>
          <a:off x="0" y="0"/>
          <a:ext cx="0" cy="0"/>
          <a:chOff x="0" y="0"/>
          <a:chExt cx="0" cy="0"/>
        </a:xfrm>
      </p:grpSpPr>
      <p:cxnSp>
        <p:nvCxnSpPr>
          <p:cNvPr id="104" name="Google Shape;104;p1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05" name="Google Shape;105;p18"/>
          <p:cNvPicPr preferRelativeResize="0"/>
          <p:nvPr/>
        </p:nvPicPr>
        <p:blipFill>
          <a:blip r:embed="rId3">
            <a:alphaModFix/>
          </a:blip>
          <a:stretch>
            <a:fillRect/>
          </a:stretch>
        </p:blipFill>
        <p:spPr>
          <a:xfrm>
            <a:off x="667400" y="2749688"/>
            <a:ext cx="5170450" cy="5264450"/>
          </a:xfrm>
          <a:prstGeom prst="rect">
            <a:avLst/>
          </a:prstGeom>
          <a:noFill/>
          <a:ln>
            <a:noFill/>
          </a:ln>
        </p:spPr>
      </p:pic>
      <p:pic>
        <p:nvPicPr>
          <p:cNvPr id="106" name="Google Shape;106;p18"/>
          <p:cNvPicPr preferRelativeResize="0"/>
          <p:nvPr/>
        </p:nvPicPr>
        <p:blipFill>
          <a:blip r:embed="rId4">
            <a:alphaModFix/>
          </a:blip>
          <a:stretch>
            <a:fillRect/>
          </a:stretch>
        </p:blipFill>
        <p:spPr>
          <a:xfrm>
            <a:off x="6885750" y="2131562"/>
            <a:ext cx="4516500" cy="6023874"/>
          </a:xfrm>
          <a:prstGeom prst="rect">
            <a:avLst/>
          </a:prstGeom>
          <a:noFill/>
          <a:ln>
            <a:noFill/>
          </a:ln>
        </p:spPr>
      </p:pic>
      <p:pic>
        <p:nvPicPr>
          <p:cNvPr id="107" name="Google Shape;107;p18"/>
          <p:cNvPicPr preferRelativeResize="0"/>
          <p:nvPr/>
        </p:nvPicPr>
        <p:blipFill>
          <a:blip r:embed="rId5">
            <a:alphaModFix/>
          </a:blip>
          <a:stretch>
            <a:fillRect/>
          </a:stretch>
        </p:blipFill>
        <p:spPr>
          <a:xfrm>
            <a:off x="12034472" y="4275150"/>
            <a:ext cx="5608454" cy="3738969"/>
          </a:xfrm>
          <a:prstGeom prst="rect">
            <a:avLst/>
          </a:prstGeom>
          <a:noFill/>
          <a:ln>
            <a:noFill/>
          </a:ln>
        </p:spPr>
      </p:pic>
      <p:sp>
        <p:nvSpPr>
          <p:cNvPr id="108" name="Google Shape;108;p18"/>
          <p:cNvSpPr txBox="1"/>
          <p:nvPr/>
        </p:nvSpPr>
        <p:spPr>
          <a:xfrm>
            <a:off x="2480725" y="8155425"/>
            <a:ext cx="154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Aphid</a:t>
            </a:r>
            <a:endParaRPr sz="3600">
              <a:solidFill>
                <a:schemeClr val="dk1"/>
              </a:solidFill>
              <a:latin typeface="IBM Plex Sans"/>
              <a:ea typeface="IBM Plex Sans"/>
              <a:cs typeface="IBM Plex Sans"/>
              <a:sym typeface="IBM Plex Sans"/>
            </a:endParaRPr>
          </a:p>
        </p:txBody>
      </p:sp>
      <p:sp>
        <p:nvSpPr>
          <p:cNvPr id="109" name="Google Shape;109;p18"/>
          <p:cNvSpPr txBox="1"/>
          <p:nvPr/>
        </p:nvSpPr>
        <p:spPr>
          <a:xfrm>
            <a:off x="7147025"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Sharpshooter</a:t>
            </a:r>
            <a:endParaRPr sz="3600">
              <a:solidFill>
                <a:schemeClr val="dk1"/>
              </a:solidFill>
              <a:latin typeface="IBM Plex Sans"/>
              <a:ea typeface="IBM Plex Sans"/>
              <a:cs typeface="IBM Plex Sans"/>
              <a:sym typeface="IBM Plex Sans"/>
            </a:endParaRPr>
          </a:p>
        </p:txBody>
      </p:sp>
      <p:sp>
        <p:nvSpPr>
          <p:cNvPr id="110" name="Google Shape;110;p18"/>
          <p:cNvSpPr txBox="1"/>
          <p:nvPr/>
        </p:nvSpPr>
        <p:spPr>
          <a:xfrm>
            <a:off x="12841750"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Mosquito</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14" name="Shape 114"/>
        <p:cNvGrpSpPr/>
        <p:nvPr/>
      </p:nvGrpSpPr>
      <p:grpSpPr>
        <a:xfrm>
          <a:off x="0" y="0"/>
          <a:ext cx="0" cy="0"/>
          <a:chOff x="0" y="0"/>
          <a:chExt cx="0" cy="0"/>
        </a:xfrm>
      </p:grpSpPr>
      <p:cxnSp>
        <p:nvCxnSpPr>
          <p:cNvPr id="115" name="Google Shape;115;p19"/>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16" name="Google Shape;116;p19"/>
          <p:cNvPicPr preferRelativeResize="0"/>
          <p:nvPr/>
        </p:nvPicPr>
        <p:blipFill>
          <a:blip r:embed="rId3">
            <a:alphaModFix/>
          </a:blip>
          <a:stretch>
            <a:fillRect/>
          </a:stretch>
        </p:blipFill>
        <p:spPr>
          <a:xfrm>
            <a:off x="4750675" y="2191725"/>
            <a:ext cx="8786650" cy="5903550"/>
          </a:xfrm>
          <a:prstGeom prst="rect">
            <a:avLst/>
          </a:prstGeom>
          <a:noFill/>
          <a:ln>
            <a:noFill/>
          </a:ln>
        </p:spPr>
      </p:pic>
      <p:sp>
        <p:nvSpPr>
          <p:cNvPr id="117" name="Google Shape;117;p19"/>
          <p:cNvSpPr txBox="1"/>
          <p:nvPr/>
        </p:nvSpPr>
        <p:spPr>
          <a:xfrm>
            <a:off x="3017950" y="8286800"/>
            <a:ext cx="122523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We can’t directly observe what the mouthparts are doing</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21" name="Shape 121"/>
        <p:cNvGrpSpPr/>
        <p:nvPr/>
      </p:nvGrpSpPr>
      <p:grpSpPr>
        <a:xfrm>
          <a:off x="0" y="0"/>
          <a:ext cx="0" cy="0"/>
          <a:chOff x="0" y="0"/>
          <a:chExt cx="0" cy="0"/>
        </a:xfrm>
      </p:grpSpPr>
      <p:cxnSp>
        <p:nvCxnSpPr>
          <p:cNvPr id="122" name="Google Shape;122;p20"/>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23" name="Google Shape;123;p20"/>
          <p:cNvSpPr txBox="1"/>
          <p:nvPr/>
        </p:nvSpPr>
        <p:spPr>
          <a:xfrm>
            <a:off x="1202100" y="3928200"/>
            <a:ext cx="1588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600">
                <a:solidFill>
                  <a:schemeClr val="dk1"/>
                </a:solidFill>
                <a:latin typeface="IBM Plex Sans"/>
                <a:ea typeface="IBM Plex Sans"/>
                <a:cs typeface="IBM Plex Sans"/>
                <a:sym typeface="IBM Plex Sans"/>
              </a:rPr>
              <a:t>Electropenetrography</a:t>
            </a:r>
            <a:endParaRPr sz="96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US" sz="9600">
                <a:solidFill>
                  <a:schemeClr val="dk1"/>
                </a:solidFill>
                <a:latin typeface="IBM Plex Sans"/>
                <a:ea typeface="IBM Plex Sans"/>
                <a:cs typeface="IBM Plex Sans"/>
                <a:sym typeface="IBM Plex Sans"/>
              </a:rPr>
              <a:t>(EPG)</a:t>
            </a:r>
            <a:endParaRPr sz="9600">
              <a:solidFill>
                <a:schemeClr val="dk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27" name="Shape 127"/>
        <p:cNvGrpSpPr/>
        <p:nvPr/>
      </p:nvGrpSpPr>
      <p:grpSpPr>
        <a:xfrm>
          <a:off x="0" y="0"/>
          <a:ext cx="0" cy="0"/>
          <a:chOff x="0" y="0"/>
          <a:chExt cx="0" cy="0"/>
        </a:xfrm>
      </p:grpSpPr>
      <p:cxnSp>
        <p:nvCxnSpPr>
          <p:cNvPr id="128" name="Google Shape;128;p21"/>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29" name="Google Shape;129;p21"/>
          <p:cNvPicPr preferRelativeResize="0"/>
          <p:nvPr/>
        </p:nvPicPr>
        <p:blipFill>
          <a:blip r:embed="rId3">
            <a:alphaModFix/>
          </a:blip>
          <a:stretch>
            <a:fillRect/>
          </a:stretch>
        </p:blipFill>
        <p:spPr>
          <a:xfrm>
            <a:off x="4114800" y="1790700"/>
            <a:ext cx="10058400" cy="6705600"/>
          </a:xfrm>
          <a:prstGeom prst="rect">
            <a:avLst/>
          </a:prstGeom>
          <a:noFill/>
          <a:ln>
            <a:noFill/>
          </a:ln>
        </p:spPr>
      </p:pic>
      <p:sp>
        <p:nvSpPr>
          <p:cNvPr id="130" name="Google Shape;130;p21"/>
          <p:cNvSpPr txBox="1"/>
          <p:nvPr/>
        </p:nvSpPr>
        <p:spPr>
          <a:xfrm>
            <a:off x="3665400" y="8746625"/>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Leafhopper ready for EPG</a:t>
            </a:r>
            <a:endParaRPr sz="3600">
              <a:solidFill>
                <a:schemeClr val="dk1"/>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